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6"/>
  </p:notesMasterIdLst>
  <p:sldIdLst>
    <p:sldId id="256" r:id="rId2"/>
    <p:sldId id="257" r:id="rId3"/>
    <p:sldId id="280" r:id="rId4"/>
    <p:sldId id="281" r:id="rId5"/>
    <p:sldId id="267" r:id="rId6"/>
    <p:sldId id="278" r:id="rId7"/>
    <p:sldId id="268" r:id="rId8"/>
    <p:sldId id="269" r:id="rId9"/>
    <p:sldId id="270" r:id="rId10"/>
    <p:sldId id="271" r:id="rId11"/>
    <p:sldId id="272" r:id="rId12"/>
    <p:sldId id="273" r:id="rId13"/>
    <p:sldId id="258" r:id="rId14"/>
    <p:sldId id="260" r:id="rId15"/>
    <p:sldId id="261" r:id="rId16"/>
    <p:sldId id="262" r:id="rId17"/>
    <p:sldId id="263" r:id="rId18"/>
    <p:sldId id="264" r:id="rId19"/>
    <p:sldId id="265" r:id="rId20"/>
    <p:sldId id="266" r:id="rId21"/>
    <p:sldId id="274" r:id="rId22"/>
    <p:sldId id="275" r:id="rId23"/>
    <p:sldId id="276" r:id="rId24"/>
    <p:sldId id="277" r:id="rId25"/>
  </p:sldIdLst>
  <p:sldSz cx="9144000" cy="6858000" type="screen4x3"/>
  <p:notesSz cx="6858000" cy="9144000"/>
  <p:custShowLst>
    <p:custShow name="Custom Show 1" id="0">
      <p:sldLst>
        <p:sld r:id="rId2"/>
        <p:sld r:id="rId3"/>
        <p:sld r:id="rId6"/>
        <p:sld r:id="rId8"/>
      </p:sldLst>
    </p:custShow>
    <p:custShow name="Custom Show 2" id="1">
      <p:sldLst>
        <p:sld r:id="rId14"/>
        <p:sld r:id="rId15"/>
        <p:sld r:id="rId16"/>
        <p:sld r:id="rId17"/>
        <p:sld r:id="rId18"/>
        <p:sld r:id="rId19"/>
        <p:sld r:id="rId20"/>
        <p:sld r:id="rId21"/>
        <p:sld r:id="rId22"/>
        <p:sld r:id="rId23"/>
        <p:sld r:id="rId24"/>
        <p:sld r:id="rId25"/>
      </p:sldLst>
    </p:custShow>
  </p:custShow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251A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7478" autoAdjust="0"/>
    <p:restoredTop sz="89729" autoAdjust="0"/>
  </p:normalViewPr>
  <p:slideViewPr>
    <p:cSldViewPr>
      <p:cViewPr varScale="1">
        <p:scale>
          <a:sx n="59" d="100"/>
          <a:sy n="59" d="100"/>
        </p:scale>
        <p:origin x="-41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6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F877E8-ACFA-41EE-90E0-9F3E8D29060E}" type="datetimeFigureOut">
              <a:rPr lang="en-US" smtClean="0"/>
              <a:pPr/>
              <a:t>3/6/2014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820908-FB37-4EF8-B95A-815F4819213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17880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Have students</a:t>
            </a:r>
            <a:r>
              <a:rPr lang="en-US" baseline="0" dirty="0" smtClean="0"/>
              <a:t> give their understanding of liberal and conservative values. Clarify the similarities and differences in the connections to the Democratic and Republican Parties.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820908-FB37-4EF8-B95A-815F48192133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Use worksheet: Where are you on the political</a:t>
            </a:r>
            <a:r>
              <a:rPr lang="en-US" baseline="0" dirty="0" smtClean="0"/>
              <a:t> spectrum?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820908-FB37-4EF8-B95A-815F48192133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Briefly review all the major issues in politics</a:t>
            </a:r>
            <a:r>
              <a:rPr lang="en-US" baseline="0" dirty="0" smtClean="0"/>
              <a:t> today. Allow students to choose first which topics  are most familiar.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820908-FB37-4EF8-B95A-815F48192133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BE SURE TO REINFORCE THAT THESE ARE STEREOTYPES FOR EACH PARTY. VARIATION WITHIN THESE PARTIES IS VERY COMMON.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820908-FB37-4EF8-B95A-815F48192133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Make class one of the major parties and Nominate one student,</a:t>
            </a:r>
            <a:r>
              <a:rPr lang="en-US" baseline="0" dirty="0" smtClean="0"/>
              <a:t> collectively decide how to Inform the public…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820908-FB37-4EF8-B95A-815F48192133}" type="slidenum">
              <a:rPr lang="en-US" smtClean="0"/>
              <a:pPr/>
              <a:t>8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A65EC-5086-4025-AC81-461EF0FB474A}" type="datetime1">
              <a:rPr lang="en-US" smtClean="0"/>
              <a:pPr/>
              <a:t>3/6/2014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F1539B4C-FC24-49EC-8620-1FDF7254135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9AC975-4C1C-4CC3-9948-36A96EAB57A2}" type="datetime1">
              <a:rPr lang="en-US" smtClean="0"/>
              <a:pPr/>
              <a:t>3/6/2014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39B4C-FC24-49EC-8620-1FDF7254135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F1539B4C-FC24-49EC-8620-1FDF7254135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F72D9-64EA-49E0-9315-2D61CD6C1E9C}" type="datetime1">
              <a:rPr lang="en-US" smtClean="0"/>
              <a:pPr/>
              <a:t>3/6/2014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A21AAB-9D2F-4F26-91FF-C42EF5094946}" type="datetime1">
              <a:rPr lang="en-US" smtClean="0"/>
              <a:pPr/>
              <a:t>3/6/2014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F1539B4C-FC24-49EC-8620-1FDF7254135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F92B2-B4B3-4AFF-848A-267938A0E0F0}" type="datetime1">
              <a:rPr lang="en-US" smtClean="0"/>
              <a:pPr/>
              <a:t>3/6/2014</a:t>
            </a:fld>
            <a:endParaRPr lang="en-US" dirty="0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F1539B4C-FC24-49EC-8620-1FDF7254135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4C774127-11AE-4B7E-8A0D-9CE899492FFC}" type="datetime1">
              <a:rPr lang="en-US" smtClean="0"/>
              <a:pPr/>
              <a:t>3/6/2014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39B4C-FC24-49EC-8620-1FDF7254135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834DDD-C7F5-4B05-B2E9-A3B1DFBE7146}" type="datetime1">
              <a:rPr lang="en-US" smtClean="0"/>
              <a:pPr/>
              <a:t>3/6/2014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F1539B4C-FC24-49EC-8620-1FDF7254135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1E120-104F-4B24-AEFE-D7319FB67811}" type="datetime1">
              <a:rPr lang="en-US" smtClean="0"/>
              <a:pPr/>
              <a:t>3/6/2014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F1539B4C-FC24-49EC-8620-1FDF7254135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8B873C-3CF5-4A1C-98E9-4694E4E09499}" type="datetime1">
              <a:rPr lang="en-US" smtClean="0"/>
              <a:pPr/>
              <a:t>3/6/2014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1539B4C-FC24-49EC-8620-1FDF7254135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F1539B4C-FC24-49EC-8620-1FDF7254135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3880E-7B1E-41CF-ABB1-8F4C56258BCA}" type="datetime1">
              <a:rPr lang="en-US" smtClean="0"/>
              <a:pPr/>
              <a:t>3/6/2014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F1539B4C-FC24-49EC-8620-1FDF7254135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D54BECA4-B2DD-4FCF-8040-51568381603B}" type="datetime1">
              <a:rPr lang="en-US" smtClean="0"/>
              <a:pPr/>
              <a:t>3/6/2014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  <p:transition spd="slow"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A3C26241-ACE9-4EB8-9F6D-7C967F17F2EE}" type="datetime1">
              <a:rPr lang="en-US" smtClean="0"/>
              <a:pPr/>
              <a:t>3/6/2014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F1539B4C-FC24-49EC-8620-1FDF7254135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fade thruBlk="1"/>
  </p:transition>
  <p:hf hdr="0" ftr="0" dt="0"/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gi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politics1.com/parties.htm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emf"/><Relationship Id="rId4" Type="http://schemas.openxmlformats.org/officeDocument/2006/relationships/image" Target="../media/image6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28600"/>
            <a:ext cx="8686800" cy="1981200"/>
          </a:xfrm>
          <a:solidFill>
            <a:srgbClr val="C00000"/>
          </a:solidFill>
        </p:spPr>
        <p:txBody>
          <a:bodyPr>
            <a:noAutofit/>
          </a:bodyPr>
          <a:lstStyle/>
          <a:p>
            <a:r>
              <a:rPr lang="en-US" sz="6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Political Parties </a:t>
            </a:r>
            <a:br>
              <a:rPr lang="en-US" sz="6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6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and Voting</a:t>
            </a:r>
            <a:endParaRPr lang="en-US" sz="6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0726" name="Picture 6" descr="http://blogs.cqpolitics.com/webpicks/stock_Republican-elephant.gif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7692"/>
          <a:stretch>
            <a:fillRect/>
          </a:stretch>
        </p:blipFill>
        <p:spPr bwMode="auto">
          <a:xfrm>
            <a:off x="6400800" y="3352800"/>
            <a:ext cx="2743200" cy="2438400"/>
          </a:xfrm>
          <a:prstGeom prst="rect">
            <a:avLst/>
          </a:prstGeom>
          <a:noFill/>
        </p:spPr>
      </p:pic>
      <p:pic>
        <p:nvPicPr>
          <p:cNvPr id="30724" name="Picture 4" descr="http://sitemaker.umich.edu/betteramerica/files/donkey-democrat-logo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3276600"/>
            <a:ext cx="2935332" cy="2612445"/>
          </a:xfrm>
          <a:prstGeom prst="rect">
            <a:avLst/>
          </a:prstGeom>
          <a:noFill/>
        </p:spPr>
      </p:pic>
      <p:pic>
        <p:nvPicPr>
          <p:cNvPr id="30722" name="Picture 2" descr="http://www.marshall-wi.com/vertical/Sites/%7B498F1B85-D11A-471F-B2FD-985DC8706117%7D/uploads/%7BCF92AE33-BD30-439B-B0EE-15BAD8A0F2E5%7D.GIF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19400" y="2971800"/>
            <a:ext cx="3772516" cy="3352800"/>
          </a:xfrm>
          <a:prstGeom prst="rect">
            <a:avLst/>
          </a:prstGeom>
          <a:noFill/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39B4C-FC24-49EC-8620-1FDF72541356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07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07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C00000"/>
          </a:solidFill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chemeClr val="bg1"/>
                </a:solidFill>
              </a:rPr>
              <a:t>Eras of Party Dominance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39B4C-FC24-49EC-8620-1FDF72541356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3200" dirty="0" smtClean="0">
                <a:latin typeface="Calibri"/>
                <a:ea typeface="Calibri"/>
                <a:cs typeface="Times New Roman"/>
              </a:rPr>
              <a:t>Between 1800 and today, there have been four eras in which one party or another has dominated national politics.</a:t>
            </a:r>
          </a:p>
          <a:p>
            <a:pPr marL="777240" lvl="2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3000" dirty="0" smtClean="0">
                <a:latin typeface="Calibri"/>
                <a:ea typeface="Calibri"/>
                <a:cs typeface="Times New Roman"/>
              </a:rPr>
              <a:t>Democrats-  1800- 1860</a:t>
            </a:r>
          </a:p>
          <a:p>
            <a:pPr marL="777240" lvl="2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3000" dirty="0" smtClean="0">
                <a:latin typeface="Calibri"/>
                <a:ea typeface="Calibri"/>
                <a:cs typeface="Times New Roman"/>
              </a:rPr>
              <a:t>Republicans-  1860- 1932</a:t>
            </a:r>
          </a:p>
          <a:p>
            <a:pPr marL="777240" lvl="2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3000" dirty="0" smtClean="0">
                <a:latin typeface="Calibri"/>
                <a:ea typeface="Calibri"/>
                <a:cs typeface="Times New Roman"/>
              </a:rPr>
              <a:t>Democrats-  1932-1968</a:t>
            </a:r>
          </a:p>
          <a:p>
            <a:pPr marL="777240" lvl="2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3000" dirty="0" smtClean="0">
                <a:latin typeface="Calibri"/>
                <a:ea typeface="Calibri"/>
                <a:cs typeface="Times New Roman"/>
              </a:rPr>
              <a:t>Republicans- 1968-today ?</a:t>
            </a:r>
          </a:p>
          <a:p>
            <a:endParaRPr lang="en-US" dirty="0"/>
          </a:p>
        </p:txBody>
      </p:sp>
      <p:grpSp>
        <p:nvGrpSpPr>
          <p:cNvPr id="9" name="Group 8"/>
          <p:cNvGrpSpPr/>
          <p:nvPr/>
        </p:nvGrpSpPr>
        <p:grpSpPr>
          <a:xfrm>
            <a:off x="5638800" y="2819400"/>
            <a:ext cx="2960835" cy="3417332"/>
            <a:chOff x="5638800" y="2819400"/>
            <a:chExt cx="2960835" cy="3417332"/>
          </a:xfrm>
        </p:grpSpPr>
        <p:pic>
          <p:nvPicPr>
            <p:cNvPr id="6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638800" y="2819400"/>
              <a:ext cx="2960835" cy="3200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7" name="TextBox 6"/>
            <p:cNvSpPr txBox="1"/>
            <p:nvPr/>
          </p:nvSpPr>
          <p:spPr>
            <a:xfrm>
              <a:off x="5715000" y="5715000"/>
              <a:ext cx="1447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Republican</a:t>
              </a:r>
              <a:endParaRPr lang="en-US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6934200" y="5867400"/>
              <a:ext cx="12954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Democrat</a:t>
              </a:r>
              <a:endParaRPr lang="en-US" dirty="0"/>
            </a:p>
          </p:txBody>
        </p:sp>
      </p:grp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C00000"/>
          </a:solidFill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chemeClr val="bg1"/>
                </a:solidFill>
              </a:rPr>
              <a:t>Republican Dominance? (1968-today)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39B4C-FC24-49EC-8620-1FDF72541356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lvl="5"/>
            <a:r>
              <a:rPr lang="en-US" sz="3000" dirty="0" smtClean="0">
                <a:latin typeface="Calibri" pitchFamily="34" charset="0"/>
              </a:rPr>
              <a:t>1968 Richard Nixon (R)</a:t>
            </a:r>
          </a:p>
          <a:p>
            <a:pPr lvl="5"/>
            <a:r>
              <a:rPr lang="en-US" sz="3000" dirty="0" smtClean="0">
                <a:latin typeface="Calibri" pitchFamily="34" charset="0"/>
              </a:rPr>
              <a:t>1974 Gerald Ford (R)</a:t>
            </a:r>
          </a:p>
          <a:p>
            <a:pPr lvl="5"/>
            <a:r>
              <a:rPr lang="en-US" sz="3000" dirty="0" smtClean="0">
                <a:latin typeface="Calibri" pitchFamily="34" charset="0"/>
              </a:rPr>
              <a:t>1976 Jimmy Carter (D)</a:t>
            </a:r>
          </a:p>
          <a:p>
            <a:pPr lvl="5"/>
            <a:r>
              <a:rPr lang="en-US" sz="3000" dirty="0" smtClean="0">
                <a:latin typeface="Calibri" pitchFamily="34" charset="0"/>
              </a:rPr>
              <a:t>1980 Ronald Reagan (R)</a:t>
            </a:r>
          </a:p>
          <a:p>
            <a:pPr lvl="5"/>
            <a:r>
              <a:rPr lang="en-US" sz="3000" dirty="0" smtClean="0">
                <a:latin typeface="Calibri" pitchFamily="34" charset="0"/>
              </a:rPr>
              <a:t>1988 George H.W. Bush (R)</a:t>
            </a:r>
          </a:p>
          <a:p>
            <a:pPr lvl="5"/>
            <a:r>
              <a:rPr lang="en-US" sz="3000" dirty="0" smtClean="0">
                <a:latin typeface="Calibri" pitchFamily="34" charset="0"/>
              </a:rPr>
              <a:t>1992 William Clinton (D)</a:t>
            </a:r>
          </a:p>
          <a:p>
            <a:pPr lvl="5"/>
            <a:r>
              <a:rPr lang="en-US" sz="3000" dirty="0" smtClean="0">
                <a:latin typeface="Calibri" pitchFamily="34" charset="0"/>
              </a:rPr>
              <a:t>2000 George W. Bush (R)</a:t>
            </a:r>
          </a:p>
          <a:p>
            <a:pPr lvl="5"/>
            <a:r>
              <a:rPr lang="en-US" sz="3000" dirty="0" smtClean="0">
                <a:latin typeface="Calibri" pitchFamily="34" charset="0"/>
              </a:rPr>
              <a:t>2008 Barack Obama (D)</a:t>
            </a:r>
          </a:p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248400" y="1447800"/>
            <a:ext cx="12192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b="1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6</a:t>
            </a:r>
          </a:p>
          <a:p>
            <a:pPr>
              <a:lnSpc>
                <a:spcPct val="150000"/>
              </a:lnSpc>
            </a:pPr>
            <a:r>
              <a:rPr lang="en-US" sz="2400" b="1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4 (10)</a:t>
            </a:r>
          </a:p>
          <a:p>
            <a:pPr>
              <a:lnSpc>
                <a:spcPct val="150000"/>
              </a:lnSpc>
            </a:pPr>
            <a:r>
              <a:rPr lang="en-US" sz="2400" b="1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4</a:t>
            </a:r>
          </a:p>
          <a:p>
            <a:pPr>
              <a:lnSpc>
                <a:spcPct val="150000"/>
              </a:lnSpc>
            </a:pPr>
            <a:r>
              <a:rPr lang="en-US" sz="2400" b="1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8(18)</a:t>
            </a:r>
          </a:p>
          <a:p>
            <a:pPr>
              <a:lnSpc>
                <a:spcPct val="150000"/>
              </a:lnSpc>
            </a:pPr>
            <a:r>
              <a:rPr lang="en-US" sz="2400" b="1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4(22)</a:t>
            </a:r>
          </a:p>
          <a:p>
            <a:pPr>
              <a:lnSpc>
                <a:spcPct val="150000"/>
              </a:lnSpc>
            </a:pPr>
            <a:r>
              <a:rPr lang="en-US" sz="2400" b="1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8(12)</a:t>
            </a:r>
          </a:p>
          <a:p>
            <a:pPr>
              <a:lnSpc>
                <a:spcPct val="150000"/>
              </a:lnSpc>
            </a:pPr>
            <a:r>
              <a:rPr lang="en-US" sz="2400" b="1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8(30)</a:t>
            </a:r>
          </a:p>
          <a:p>
            <a:pPr>
              <a:lnSpc>
                <a:spcPct val="150000"/>
              </a:lnSpc>
            </a:pPr>
            <a:r>
              <a:rPr lang="en-US" sz="2400" b="1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8(20)</a:t>
            </a:r>
            <a:endParaRPr lang="en-US" sz="2400" b="1" dirty="0">
              <a:solidFill>
                <a:srgbClr val="0000FF"/>
              </a:solidFill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00B050"/>
          </a:solidFill>
        </p:spPr>
        <p:txBody>
          <a:bodyPr>
            <a:noAutofit/>
          </a:bodyPr>
          <a:lstStyle/>
          <a:p>
            <a:r>
              <a:rPr lang="en-US" sz="4800" dirty="0" smtClean="0">
                <a:solidFill>
                  <a:schemeClr val="bg1"/>
                </a:solidFill>
              </a:rPr>
              <a:t>Minor </a:t>
            </a:r>
            <a:r>
              <a:rPr lang="en-US" sz="4800" dirty="0" smtClean="0">
                <a:solidFill>
                  <a:schemeClr val="bg1"/>
                </a:solidFill>
              </a:rPr>
              <a:t>Parties Types</a:t>
            </a:r>
            <a:endParaRPr lang="en-US" sz="4800" dirty="0">
              <a:solidFill>
                <a:schemeClr val="bg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39B4C-FC24-49EC-8620-1FDF72541356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87375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2400" dirty="0" smtClean="0">
                <a:latin typeface="Calibri" pitchFamily="34" charset="0"/>
              </a:rPr>
              <a:t>Minor parties are third party choices that tend to fall into one of four categories: </a:t>
            </a:r>
          </a:p>
          <a:p>
            <a:r>
              <a:rPr lang="en-US" b="1" dirty="0" smtClean="0">
                <a:latin typeface="Calibri" pitchFamily="34" charset="0"/>
              </a:rPr>
              <a:t>–(1) Ideological—devoted to an overriding set of beliefs  </a:t>
            </a:r>
            <a:endParaRPr lang="en-US" dirty="0" smtClean="0">
              <a:latin typeface="Calibri" pitchFamily="34" charset="0"/>
            </a:endParaRPr>
          </a:p>
          <a:p>
            <a:pPr lvl="2"/>
            <a:r>
              <a:rPr lang="en-US" b="1" dirty="0" smtClean="0">
                <a:latin typeface="Calibri" pitchFamily="34" charset="0"/>
              </a:rPr>
              <a:t>Example: Communist Party, Nazi party</a:t>
            </a:r>
            <a:endParaRPr lang="en-US" dirty="0" smtClean="0">
              <a:latin typeface="Calibri" pitchFamily="34" charset="0"/>
            </a:endParaRPr>
          </a:p>
          <a:p>
            <a:r>
              <a:rPr lang="en-US" b="1" dirty="0" smtClean="0">
                <a:latin typeface="Calibri" pitchFamily="34" charset="0"/>
              </a:rPr>
              <a:t>–(2) Single issue-party pushes one or few issues</a:t>
            </a:r>
          </a:p>
          <a:p>
            <a:pPr lvl="2"/>
            <a:r>
              <a:rPr lang="en-US" b="1" dirty="0" smtClean="0">
                <a:latin typeface="Calibri" pitchFamily="34" charset="0"/>
              </a:rPr>
              <a:t>Taxes, foreign policy, abortion, freedoms</a:t>
            </a:r>
            <a:endParaRPr lang="en-US" dirty="0" smtClean="0">
              <a:latin typeface="Calibri" pitchFamily="34" charset="0"/>
            </a:endParaRPr>
          </a:p>
          <a:p>
            <a:r>
              <a:rPr lang="en-US" b="1" dirty="0" smtClean="0">
                <a:latin typeface="Calibri" pitchFamily="34" charset="0"/>
              </a:rPr>
              <a:t>–(3) Economic protest during times of economic hardship</a:t>
            </a:r>
            <a:endParaRPr lang="en-US" dirty="0" smtClean="0">
              <a:latin typeface="Calibri" pitchFamily="34" charset="0"/>
            </a:endParaRPr>
          </a:p>
          <a:p>
            <a:r>
              <a:rPr lang="en-US" b="1" dirty="0" smtClean="0">
                <a:latin typeface="Calibri" pitchFamily="34" charset="0"/>
              </a:rPr>
              <a:t>–(4) Splinter/faction: Branches off of one of the major parties</a:t>
            </a:r>
            <a:endParaRPr lang="en-US" dirty="0" smtClean="0">
              <a:latin typeface="Calibri" pitchFamily="34" charset="0"/>
            </a:endParaRPr>
          </a:p>
          <a:p>
            <a:pPr lvl="2"/>
            <a:r>
              <a:rPr lang="en-US" b="1" dirty="0" smtClean="0">
                <a:latin typeface="Calibri" pitchFamily="34" charset="0"/>
              </a:rPr>
              <a:t>T.Roosevelt’s- Progressive party (splinter from Republican</a:t>
            </a:r>
            <a:r>
              <a:rPr lang="en-US" b="1" dirty="0" smtClean="0">
                <a:latin typeface="Calibri" pitchFamily="34" charset="0"/>
              </a:rPr>
              <a:t>)       </a:t>
            </a:r>
            <a:endParaRPr lang="en-US" dirty="0" smtClean="0">
              <a:latin typeface="Calibri" pitchFamily="34" charset="0"/>
            </a:endParaRPr>
          </a:p>
          <a:p>
            <a:pPr>
              <a:buNone/>
            </a:pPr>
            <a:endParaRPr lang="en-US" i="1" dirty="0" smtClean="0">
              <a:latin typeface="Calibri" pitchFamily="34" charset="0"/>
            </a:endParaRPr>
          </a:p>
          <a:p>
            <a:endParaRPr lang="en-US" dirty="0"/>
          </a:p>
        </p:txBody>
      </p:sp>
      <p:sp>
        <p:nvSpPr>
          <p:cNvPr id="5" name="Action Button: Information 4">
            <a:hlinkClick r:id="rId2" highlightClick="1"/>
          </p:cNvPr>
          <p:cNvSpPr/>
          <p:nvPr/>
        </p:nvSpPr>
        <p:spPr>
          <a:xfrm>
            <a:off x="7924800" y="5867400"/>
            <a:ext cx="533400" cy="457200"/>
          </a:xfrm>
          <a:prstGeom prst="actionButtonInform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6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37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8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2" dur="2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43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4" dur="2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8" dur="2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2" dur="2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53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4" dur="2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heckmark_gif-250x329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rot="505644">
            <a:off x="6587827" y="-204415"/>
            <a:ext cx="2345050" cy="3086085"/>
          </a:xfrm>
          <a:prstGeom prst="rect">
            <a:avLst/>
          </a:prstGeom>
        </p:spPr>
      </p:pic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524000"/>
          </a:xfrm>
        </p:spPr>
        <p:txBody>
          <a:bodyPr>
            <a:normAutofit/>
          </a:bodyPr>
          <a:lstStyle/>
          <a:p>
            <a:r>
              <a:rPr lang="en-US" sz="4000" dirty="0" smtClean="0">
                <a:latin typeface="Calibri" pitchFamily="34" charset="0"/>
              </a:rPr>
              <a:t>The key building block of democracy?</a:t>
            </a:r>
          </a:p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39B4C-FC24-49EC-8620-1FDF72541356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81000" y="304800"/>
            <a:ext cx="8113713" cy="1524000"/>
          </a:xfrm>
        </p:spPr>
        <p:txBody>
          <a:bodyPr/>
          <a:lstStyle/>
          <a:p>
            <a:r>
              <a:rPr lang="en-US" sz="4800" dirty="0" smtClean="0"/>
              <a:t>Voting: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Our Power in Democracy</a:t>
            </a:r>
            <a:endParaRPr lang="en-US" dirty="0"/>
          </a:p>
        </p:txBody>
      </p:sp>
      <p:sp>
        <p:nvSpPr>
          <p:cNvPr id="7" name="Rounded Rectangle 6"/>
          <p:cNvSpPr/>
          <p:nvPr/>
        </p:nvSpPr>
        <p:spPr>
          <a:xfrm>
            <a:off x="1676400" y="4191000"/>
            <a:ext cx="5791200" cy="1524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dirty="0" smtClean="0">
                <a:latin typeface="Calibri" pitchFamily="34" charset="0"/>
              </a:rPr>
              <a:t>THE RIGHT TO VOTE</a:t>
            </a:r>
          </a:p>
          <a:p>
            <a:pPr algn="ctr"/>
            <a:endParaRPr lang="en-US" dirty="0"/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2819400" y="4267200"/>
            <a:ext cx="365760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dirty="0" smtClean="0">
                <a:latin typeface="Calibri" pitchFamily="34" charset="0"/>
              </a:rPr>
              <a:t>THE STATES</a:t>
            </a:r>
            <a:endParaRPr lang="en-US" sz="5400" dirty="0">
              <a:latin typeface="Calibri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39B4C-FC24-49EC-8620-1FDF72541356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143000"/>
          </a:xfrm>
        </p:spPr>
        <p:txBody>
          <a:bodyPr>
            <a:normAutofit/>
          </a:bodyPr>
          <a:lstStyle/>
          <a:p>
            <a:r>
              <a:rPr lang="en-US" sz="4800" dirty="0" smtClean="0"/>
              <a:t>Voting Laws</a:t>
            </a:r>
            <a:endParaRPr lang="en-US" sz="4800" dirty="0"/>
          </a:p>
        </p:txBody>
      </p:sp>
      <p:sp>
        <p:nvSpPr>
          <p:cNvPr id="6" name="Rectangle 5"/>
          <p:cNvSpPr/>
          <p:nvPr/>
        </p:nvSpPr>
        <p:spPr>
          <a:xfrm>
            <a:off x="762000" y="2895600"/>
            <a:ext cx="7278403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 smtClean="0">
                <a:latin typeface="Calibri" pitchFamily="34" charset="0"/>
              </a:rPr>
              <a:t>Who controls the right to vote in America?</a:t>
            </a:r>
          </a:p>
          <a:p>
            <a:r>
              <a:rPr lang="en-US" sz="3200" dirty="0" smtClean="0">
                <a:latin typeface="Calibri" pitchFamily="34" charset="0"/>
              </a:rPr>
              <a:t>Which level of government?</a:t>
            </a:r>
          </a:p>
        </p:txBody>
      </p:sp>
      <p:pic>
        <p:nvPicPr>
          <p:cNvPr id="7" name="Picture 6" descr="checkmark_gif-250x329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rot="505644">
            <a:off x="6587827" y="-204415"/>
            <a:ext cx="2345050" cy="3086085"/>
          </a:xfrm>
          <a:prstGeom prst="rect">
            <a:avLst/>
          </a:prstGeom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heckmark_gif-250x329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rot="505644">
            <a:off x="6587827" y="-204415"/>
            <a:ext cx="2345050" cy="3086085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39B4C-FC24-49EC-8620-1FDF72541356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Who votes in America?</a:t>
            </a:r>
            <a:endParaRPr lang="en-US" sz="5400" dirty="0"/>
          </a:p>
        </p:txBody>
      </p:sp>
      <p:sp>
        <p:nvSpPr>
          <p:cNvPr id="6" name="Rectangle 5"/>
          <p:cNvSpPr/>
          <p:nvPr/>
        </p:nvSpPr>
        <p:spPr>
          <a:xfrm>
            <a:off x="457200" y="2819400"/>
            <a:ext cx="82296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3600" dirty="0" smtClean="0">
                <a:latin typeface="Calibri" pitchFamily="34" charset="0"/>
              </a:rPr>
              <a:t>The amount of people </a:t>
            </a:r>
            <a:r>
              <a:rPr lang="en-US" sz="3600" i="1" dirty="0" smtClean="0">
                <a:latin typeface="Calibri" pitchFamily="34" charset="0"/>
              </a:rPr>
              <a:t>eligible</a:t>
            </a:r>
            <a:r>
              <a:rPr lang="en-US" sz="3600" dirty="0" smtClean="0">
                <a:latin typeface="Calibri" pitchFamily="34" charset="0"/>
              </a:rPr>
              <a:t> to vote has grown significantly over the last two hundred years.</a:t>
            </a:r>
            <a:endParaRPr lang="en-US" sz="3600" dirty="0"/>
          </a:p>
        </p:txBody>
      </p:sp>
      <p:sp>
        <p:nvSpPr>
          <p:cNvPr id="8" name="Rectangle 7"/>
          <p:cNvSpPr/>
          <p:nvPr/>
        </p:nvSpPr>
        <p:spPr>
          <a:xfrm>
            <a:off x="609600" y="4800600"/>
            <a:ext cx="8001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3600" dirty="0" smtClean="0">
                <a:latin typeface="Calibri" pitchFamily="34" charset="0"/>
              </a:rPr>
              <a:t>The body of eligible voters is called the </a:t>
            </a:r>
            <a:r>
              <a:rPr lang="en-US" sz="3600" b="1" i="1" dirty="0" smtClean="0">
                <a:solidFill>
                  <a:srgbClr val="C00000"/>
                </a:solidFill>
                <a:latin typeface="Calibri" pitchFamily="34" charset="0"/>
              </a:rPr>
              <a:t>electorate.</a:t>
            </a: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heckmark_gif-250x329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rot="505644">
            <a:off x="6587827" y="-204415"/>
            <a:ext cx="2345050" cy="3086085"/>
          </a:xfrm>
          <a:prstGeom prst="rect">
            <a:avLst/>
          </a:prstGeom>
        </p:spPr>
      </p:pic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228600" y="2209800"/>
            <a:ext cx="8915400" cy="4114800"/>
          </a:xfrm>
        </p:spPr>
        <p:txBody>
          <a:bodyPr>
            <a:noAutofit/>
          </a:bodyPr>
          <a:lstStyle/>
          <a:p>
            <a:pPr marL="228600" marR="0" algn="l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200" dirty="0" smtClean="0">
                <a:latin typeface="Calibri"/>
                <a:ea typeface="Calibri"/>
                <a:cs typeface="Times New Roman"/>
              </a:rPr>
              <a:t>Elimination of restrictions:</a:t>
            </a:r>
          </a:p>
          <a:p>
            <a:pPr marL="228600" marR="0" algn="l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 typeface="Arial" pitchFamily="34" charset="0"/>
              <a:buChar char="•"/>
            </a:pPr>
            <a:r>
              <a:rPr lang="en-US" sz="2800" dirty="0" smtClean="0">
                <a:latin typeface="Calibri"/>
                <a:ea typeface="Calibri"/>
                <a:cs typeface="Times New Roman"/>
              </a:rPr>
              <a:t>Religious qualifications dropped in 1810…leads to dropping of taxes, property ownership.</a:t>
            </a:r>
          </a:p>
          <a:p>
            <a:pPr marL="228600" marR="0" algn="l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C00000"/>
                </a:solidFill>
                <a:latin typeface="Calibri"/>
                <a:ea typeface="Calibri"/>
                <a:cs typeface="Times New Roman"/>
              </a:rPr>
              <a:t>QUOTE:</a:t>
            </a:r>
          </a:p>
          <a:p>
            <a:pPr marL="1051560" lvl="2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2000" dirty="0" smtClean="0">
                <a:solidFill>
                  <a:srgbClr val="C00000"/>
                </a:solidFill>
                <a:latin typeface="Calibri"/>
                <a:ea typeface="Calibri"/>
                <a:cs typeface="Times New Roman"/>
              </a:rPr>
              <a:t>Thomas Paine (1776)</a:t>
            </a:r>
          </a:p>
          <a:p>
            <a:pPr marL="1051560" lvl="2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2000" dirty="0" smtClean="0">
                <a:solidFill>
                  <a:srgbClr val="C00000"/>
                </a:solidFill>
                <a:latin typeface="Calibri"/>
                <a:ea typeface="Calibri"/>
                <a:cs typeface="Times New Roman"/>
              </a:rPr>
              <a:t>After observing a man who only owned a jackass, and would lose the right to vote when the jackass died. </a:t>
            </a:r>
          </a:p>
          <a:p>
            <a:pPr marL="1051560" lvl="2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2000" i="1" dirty="0" smtClean="0">
                <a:solidFill>
                  <a:srgbClr val="C00000"/>
                </a:solidFill>
                <a:latin typeface="Calibri"/>
                <a:ea typeface="Calibri"/>
                <a:cs typeface="Times New Roman"/>
              </a:rPr>
              <a:t>“Now tell me, which was the voter, the man or the jackass?”</a:t>
            </a:r>
            <a:endParaRPr lang="en-US" sz="2400" dirty="0" smtClean="0">
              <a:solidFill>
                <a:srgbClr val="C00000"/>
              </a:solidFill>
              <a:latin typeface="Calibri"/>
              <a:ea typeface="Calibri"/>
              <a:cs typeface="Times New Roman"/>
            </a:endParaRPr>
          </a:p>
          <a:p>
            <a:endParaRPr lang="en-US" sz="9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39B4C-FC24-49EC-8620-1FDF72541356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066800"/>
          </a:xfrm>
        </p:spPr>
        <p:txBody>
          <a:bodyPr>
            <a:normAutofit/>
          </a:bodyPr>
          <a:lstStyle/>
          <a:p>
            <a:r>
              <a:rPr lang="en-US" sz="4800" dirty="0" smtClean="0"/>
              <a:t>Growing Electorate</a:t>
            </a:r>
            <a:endParaRPr lang="en-US" sz="4800" dirty="0"/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heckmark_gif-250x329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rot="505644">
            <a:off x="6587827" y="-204415"/>
            <a:ext cx="2345050" cy="3086085"/>
          </a:xfrm>
          <a:prstGeom prst="rect">
            <a:avLst/>
          </a:prstGeom>
        </p:spPr>
      </p:pic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228600" y="2743200"/>
            <a:ext cx="8534400" cy="1371600"/>
          </a:xfrm>
        </p:spPr>
        <p:txBody>
          <a:bodyPr>
            <a:normAutofit lnSpcReduction="10000"/>
          </a:bodyPr>
          <a:lstStyle/>
          <a:p>
            <a:pPr algn="l"/>
            <a:r>
              <a:rPr lang="en-US" dirty="0" smtClean="0">
                <a:latin typeface="Calibri"/>
                <a:ea typeface="Calibri"/>
                <a:cs typeface="Times New Roman"/>
              </a:rPr>
              <a:t>Elimination of restrictions:</a:t>
            </a:r>
          </a:p>
          <a:p>
            <a:pPr algn="l"/>
            <a:endParaRPr lang="en-US" dirty="0" smtClean="0">
              <a:latin typeface="Calibri"/>
              <a:ea typeface="Calibri"/>
              <a:cs typeface="Times New Roman"/>
            </a:endParaRPr>
          </a:p>
          <a:p>
            <a:pPr marL="228600" marR="0" algn="l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 typeface="Arial" pitchFamily="34" charset="0"/>
              <a:buChar char="•"/>
            </a:pPr>
            <a:r>
              <a:rPr lang="en-US" sz="4000" dirty="0" smtClean="0">
                <a:latin typeface="Calibri"/>
                <a:ea typeface="Calibri"/>
                <a:cs typeface="Times New Roman"/>
              </a:rPr>
              <a:t>15</a:t>
            </a:r>
            <a:r>
              <a:rPr lang="en-US" sz="4000" baseline="30000" dirty="0" smtClean="0">
                <a:latin typeface="Calibri"/>
                <a:ea typeface="Calibri"/>
                <a:cs typeface="Times New Roman"/>
              </a:rPr>
              <a:t>th</a:t>
            </a:r>
            <a:r>
              <a:rPr lang="en-US" sz="4000" dirty="0" smtClean="0">
                <a:latin typeface="Calibri"/>
                <a:ea typeface="Calibri"/>
                <a:cs typeface="Times New Roman"/>
              </a:rPr>
              <a:t>  Amendment</a:t>
            </a:r>
          </a:p>
          <a:p>
            <a:pPr algn="l"/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39B4C-FC24-49EC-8620-1FDF72541356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990600"/>
          </a:xfrm>
        </p:spPr>
        <p:txBody>
          <a:bodyPr>
            <a:normAutofit/>
          </a:bodyPr>
          <a:lstStyle/>
          <a:p>
            <a:r>
              <a:rPr lang="en-US" sz="4800" dirty="0" smtClean="0"/>
              <a:t>Growing Electorate</a:t>
            </a:r>
            <a:endParaRPr lang="en-US" sz="4800" dirty="0"/>
          </a:p>
        </p:txBody>
      </p:sp>
      <p:sp>
        <p:nvSpPr>
          <p:cNvPr id="5" name="Rectangle 4"/>
          <p:cNvSpPr/>
          <p:nvPr/>
        </p:nvSpPr>
        <p:spPr>
          <a:xfrm>
            <a:off x="228600" y="4038600"/>
            <a:ext cx="8686800" cy="19195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>
              <a:lnSpc>
                <a:spcPct val="115000"/>
              </a:lnSpc>
              <a:spcAft>
                <a:spcPts val="1000"/>
              </a:spcAft>
              <a:buFont typeface="Arial" pitchFamily="34" charset="0"/>
              <a:buChar char="•"/>
            </a:pPr>
            <a:r>
              <a:rPr lang="en-US" sz="2400" dirty="0" smtClean="0">
                <a:latin typeface="Calibri"/>
                <a:ea typeface="Calibri"/>
                <a:cs typeface="Times New Roman"/>
              </a:rPr>
              <a:t>Supposedly gave the right to vote to all non-whites (1887)</a:t>
            </a:r>
          </a:p>
          <a:p>
            <a:pPr marL="228600">
              <a:lnSpc>
                <a:spcPct val="115000"/>
              </a:lnSpc>
              <a:spcAft>
                <a:spcPts val="1000"/>
              </a:spcAft>
              <a:buFont typeface="Arial" pitchFamily="34" charset="0"/>
              <a:buChar char="•"/>
            </a:pPr>
            <a:r>
              <a:rPr lang="en-US" sz="2400" dirty="0" smtClean="0">
                <a:latin typeface="Calibri"/>
                <a:ea typeface="Calibri"/>
                <a:cs typeface="Times New Roman"/>
              </a:rPr>
              <a:t>Jim Crow laws prevented many of the newly liberated Black-Americans to exercise the rights </a:t>
            </a:r>
            <a:r>
              <a:rPr lang="en-US" sz="2400" i="1" dirty="0" smtClean="0">
                <a:latin typeface="Calibri"/>
                <a:ea typeface="Calibri"/>
                <a:cs typeface="Times New Roman"/>
              </a:rPr>
              <a:t>guaranteed to them in the Constitution.</a:t>
            </a:r>
            <a:endParaRPr lang="en-US" sz="2400" dirty="0" smtClean="0">
              <a:latin typeface="Calibri"/>
              <a:ea typeface="Calibri"/>
              <a:cs typeface="Times New Roman"/>
            </a:endParaRP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heckmark_gif-250x329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rot="505644">
            <a:off x="6587827" y="-204415"/>
            <a:ext cx="2345050" cy="3086085"/>
          </a:xfrm>
          <a:prstGeom prst="rect">
            <a:avLst/>
          </a:prstGeom>
        </p:spPr>
      </p:pic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457200" y="2667000"/>
            <a:ext cx="8305800" cy="2286000"/>
          </a:xfrm>
        </p:spPr>
        <p:txBody>
          <a:bodyPr>
            <a:normAutofit fontScale="92500" lnSpcReduction="10000"/>
          </a:bodyPr>
          <a:lstStyle/>
          <a:p>
            <a:pPr marL="228600" marR="0" algn="l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 typeface="Arial" pitchFamily="34" charset="0"/>
              <a:buChar char="•"/>
            </a:pPr>
            <a:r>
              <a:rPr lang="en-US" sz="3600" dirty="0" smtClean="0">
                <a:latin typeface="Calibri"/>
                <a:ea typeface="Calibri"/>
                <a:cs typeface="Times New Roman"/>
              </a:rPr>
              <a:t>19th Amendment</a:t>
            </a:r>
          </a:p>
          <a:p>
            <a:pPr marL="228600" marR="0" algn="l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endParaRPr lang="en-US" sz="1800" dirty="0" smtClean="0">
              <a:latin typeface="Calibri"/>
              <a:ea typeface="Calibri"/>
              <a:cs typeface="Times New Roman"/>
            </a:endParaRPr>
          </a:p>
          <a:p>
            <a:pPr marL="228600" marR="0" algn="l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endParaRPr lang="en-US" dirty="0" smtClean="0">
              <a:latin typeface="Calibri"/>
              <a:ea typeface="Calibri"/>
              <a:cs typeface="Times New Roman"/>
            </a:endParaRPr>
          </a:p>
          <a:p>
            <a:pPr marL="228600" marR="0" algn="l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 typeface="Arial" pitchFamily="34" charset="0"/>
              <a:buChar char="•"/>
            </a:pPr>
            <a:r>
              <a:rPr lang="en-US" sz="3900" dirty="0" smtClean="0">
                <a:latin typeface="Calibri"/>
                <a:ea typeface="Calibri"/>
                <a:cs typeface="Times New Roman"/>
              </a:rPr>
              <a:t>Voting Rights Act of 1965</a:t>
            </a:r>
          </a:p>
          <a:p>
            <a:pPr algn="l"/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39B4C-FC24-49EC-8620-1FDF72541356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143000"/>
          </a:xfrm>
        </p:spPr>
        <p:txBody>
          <a:bodyPr>
            <a:normAutofit/>
          </a:bodyPr>
          <a:lstStyle/>
          <a:p>
            <a:r>
              <a:rPr lang="en-US" sz="4800" dirty="0" smtClean="0"/>
              <a:t>Growing Electorate</a:t>
            </a:r>
            <a:endParaRPr lang="en-US" sz="4800" dirty="0"/>
          </a:p>
        </p:txBody>
      </p:sp>
      <p:sp>
        <p:nvSpPr>
          <p:cNvPr id="5" name="Rectangle 4"/>
          <p:cNvSpPr/>
          <p:nvPr/>
        </p:nvSpPr>
        <p:spPr>
          <a:xfrm>
            <a:off x="457200" y="4724400"/>
            <a:ext cx="8305800" cy="16780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>
              <a:lnSpc>
                <a:spcPct val="115000"/>
              </a:lnSpc>
              <a:spcAft>
                <a:spcPts val="1000"/>
              </a:spcAft>
              <a:buFont typeface="Arial" pitchFamily="34" charset="0"/>
              <a:buChar char="•"/>
            </a:pPr>
            <a:r>
              <a:rPr lang="en-US" sz="2800" dirty="0" smtClean="0">
                <a:latin typeface="Calibri"/>
                <a:ea typeface="Calibri"/>
                <a:cs typeface="Times New Roman"/>
              </a:rPr>
              <a:t>Gave enforcement to 15th Amendment</a:t>
            </a:r>
          </a:p>
          <a:p>
            <a:pPr marL="228600">
              <a:lnSpc>
                <a:spcPct val="115000"/>
              </a:lnSpc>
              <a:spcAft>
                <a:spcPts val="1000"/>
              </a:spcAft>
              <a:buFont typeface="Arial" pitchFamily="34" charset="0"/>
              <a:buChar char="•"/>
            </a:pPr>
            <a:r>
              <a:rPr lang="en-US" sz="2800" dirty="0" smtClean="0">
                <a:latin typeface="Calibri"/>
                <a:ea typeface="Calibri"/>
                <a:cs typeface="Times New Roman"/>
              </a:rPr>
              <a:t>Attorney general now a watchdog to discriminatory voting laws</a:t>
            </a:r>
          </a:p>
        </p:txBody>
      </p:sp>
      <p:sp>
        <p:nvSpPr>
          <p:cNvPr id="6" name="Rectangle 5"/>
          <p:cNvSpPr/>
          <p:nvPr/>
        </p:nvSpPr>
        <p:spPr>
          <a:xfrm>
            <a:off x="685800" y="3200400"/>
            <a:ext cx="616874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800" dirty="0" smtClean="0">
                <a:latin typeface="Calibri"/>
                <a:ea typeface="Calibri"/>
                <a:cs typeface="Times New Roman"/>
              </a:rPr>
              <a:t>Gave the right to vote to women. (1920)</a:t>
            </a:r>
            <a:endParaRPr lang="en-US" sz="2800" dirty="0"/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  <p:bldP spid="5" grpId="0"/>
      <p:bldP spid="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heckmark_gif-250x329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rot="505644">
            <a:off x="6587827" y="-204415"/>
            <a:ext cx="2345050" cy="3086085"/>
          </a:xfrm>
          <a:prstGeom prst="rect">
            <a:avLst/>
          </a:prstGeom>
        </p:spPr>
      </p:pic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990600" y="2743200"/>
            <a:ext cx="6858000" cy="2895600"/>
          </a:xfrm>
        </p:spPr>
        <p:txBody>
          <a:bodyPr>
            <a:normAutofit fontScale="25000" lnSpcReduction="20000"/>
          </a:bodyPr>
          <a:lstStyle/>
          <a:p>
            <a:pPr marL="228600" algn="l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 typeface="Arial" pitchFamily="34" charset="0"/>
              <a:buChar char="•"/>
            </a:pPr>
            <a:r>
              <a:rPr lang="en-US" sz="16000" dirty="0" smtClean="0">
                <a:latin typeface="Calibri"/>
                <a:ea typeface="Calibri"/>
                <a:cs typeface="Times New Roman"/>
              </a:rPr>
              <a:t>24th Amendment</a:t>
            </a:r>
          </a:p>
          <a:p>
            <a:pPr marL="228600" marR="0" algn="l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 typeface="Arial" pitchFamily="34" charset="0"/>
              <a:buChar char="•"/>
            </a:pPr>
            <a:endParaRPr lang="en-US" sz="3600" dirty="0" smtClean="0">
              <a:latin typeface="Calibri"/>
              <a:ea typeface="Calibri"/>
              <a:cs typeface="Times New Roman"/>
            </a:endParaRPr>
          </a:p>
          <a:p>
            <a:pPr marL="228600" marR="0" algn="l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 typeface="Arial" pitchFamily="34" charset="0"/>
              <a:buChar char="•"/>
            </a:pPr>
            <a:endParaRPr lang="en-US" sz="16000" dirty="0" smtClean="0">
              <a:latin typeface="Calibri" pitchFamily="34" charset="0"/>
            </a:endParaRPr>
          </a:p>
          <a:p>
            <a:pPr marL="228600" marR="0" algn="l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 typeface="Arial" pitchFamily="34" charset="0"/>
              <a:buChar char="•"/>
            </a:pPr>
            <a:r>
              <a:rPr lang="en-US" sz="16000" dirty="0" smtClean="0">
                <a:latin typeface="Calibri" pitchFamily="34" charset="0"/>
              </a:rPr>
              <a:t>26th Amendment</a:t>
            </a:r>
          </a:p>
          <a:p>
            <a:pPr algn="l">
              <a:buFont typeface="Arial" pitchFamily="34" charset="0"/>
              <a:buChar char="•"/>
            </a:pPr>
            <a:endParaRPr lang="en-US" sz="3600" dirty="0" smtClean="0">
              <a:latin typeface="Calibri" pitchFamily="34" charset="0"/>
            </a:endParaRPr>
          </a:p>
          <a:p>
            <a:pPr algn="l"/>
            <a:r>
              <a:rPr lang="en-US" dirty="0" smtClean="0">
                <a:latin typeface="Calibri" pitchFamily="34" charset="0"/>
              </a:rPr>
              <a:t>   </a:t>
            </a:r>
          </a:p>
          <a:p>
            <a:pPr marL="228600" marR="0" algn="l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endParaRPr lang="en-US" dirty="0" smtClean="0">
              <a:latin typeface="Calibri"/>
              <a:ea typeface="Calibri"/>
              <a:cs typeface="Times New Roman"/>
            </a:endParaRPr>
          </a:p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39B4C-FC24-49EC-8620-1FDF72541356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 smtClean="0"/>
              <a:t>Growing Electorate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447800" y="3429000"/>
            <a:ext cx="3962400" cy="5878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20040">
              <a:lnSpc>
                <a:spcPct val="115000"/>
              </a:lnSpc>
              <a:spcAft>
                <a:spcPts val="1000"/>
              </a:spcAft>
              <a:buFont typeface="Arial" pitchFamily="34" charset="0"/>
              <a:buChar char="•"/>
            </a:pPr>
            <a:r>
              <a:rPr lang="en-US" sz="2800" dirty="0" smtClean="0">
                <a:latin typeface="Calibri"/>
                <a:ea typeface="Calibri"/>
                <a:cs typeface="Times New Roman"/>
              </a:rPr>
              <a:t>Eliminated poll tax</a:t>
            </a:r>
          </a:p>
        </p:txBody>
      </p:sp>
      <p:sp>
        <p:nvSpPr>
          <p:cNvPr id="6" name="Rectangle 5"/>
          <p:cNvSpPr/>
          <p:nvPr/>
        </p:nvSpPr>
        <p:spPr>
          <a:xfrm>
            <a:off x="1447800" y="4953000"/>
            <a:ext cx="4572000" cy="558743"/>
          </a:xfrm>
          <a:prstGeom prst="rect">
            <a:avLst/>
          </a:prstGeom>
        </p:spPr>
        <p:txBody>
          <a:bodyPr>
            <a:spAutoFit/>
          </a:bodyPr>
          <a:lstStyle/>
          <a:p>
            <a:pPr marL="320040">
              <a:lnSpc>
                <a:spcPct val="115000"/>
              </a:lnSpc>
              <a:spcAft>
                <a:spcPts val="1000"/>
              </a:spcAft>
              <a:buFont typeface="Arial" pitchFamily="34" charset="0"/>
              <a:buChar char="•"/>
            </a:pPr>
            <a:r>
              <a:rPr lang="en-US" sz="2800" dirty="0" smtClean="0">
                <a:latin typeface="Calibri" pitchFamily="34" charset="0"/>
              </a:rPr>
              <a:t>Lowers age of vote to 18</a:t>
            </a: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5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800" dirty="0" smtClean="0"/>
              <a:t>Political Party Vocabulary</a:t>
            </a:r>
            <a:endParaRPr lang="en-US" sz="48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39B4C-FC24-49EC-8620-1FDF72541356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solidFill>
                  <a:srgbClr val="C00000"/>
                </a:solidFill>
                <a:latin typeface="Calibri" pitchFamily="34" charset="0"/>
              </a:rPr>
              <a:t>Definition</a:t>
            </a:r>
            <a:r>
              <a:rPr lang="en-US" sz="3600" dirty="0" smtClean="0">
                <a:latin typeface="Calibri" pitchFamily="34" charset="0"/>
              </a:rPr>
              <a:t> of Political Party: </a:t>
            </a:r>
            <a:r>
              <a:rPr lang="en-US" sz="3600" dirty="0" smtClean="0">
                <a:latin typeface="Calibri" pitchFamily="34" charset="0"/>
                <a:ea typeface="Calibri"/>
                <a:cs typeface="Times New Roman"/>
              </a:rPr>
              <a:t>Group of </a:t>
            </a:r>
            <a:r>
              <a:rPr lang="en-US" sz="3600" dirty="0" smtClean="0">
                <a:latin typeface="Calibri"/>
                <a:ea typeface="Calibri"/>
                <a:cs typeface="Times New Roman"/>
              </a:rPr>
              <a:t>people who join together to elect a candidate to office in order to control the government. </a:t>
            </a:r>
          </a:p>
          <a:p>
            <a:r>
              <a:rPr lang="en-US" sz="3600" dirty="0" smtClean="0">
                <a:solidFill>
                  <a:srgbClr val="C00000"/>
                </a:solidFill>
                <a:latin typeface="Calibri" pitchFamily="34" charset="0"/>
              </a:rPr>
              <a:t>Role</a:t>
            </a:r>
            <a:r>
              <a:rPr lang="en-US" sz="3600" dirty="0" smtClean="0">
                <a:latin typeface="Calibri" pitchFamily="34" charset="0"/>
              </a:rPr>
              <a:t> of Political Party: to bridge the gap between voters and the government.</a:t>
            </a:r>
          </a:p>
          <a:p>
            <a:r>
              <a:rPr lang="en-US" sz="3600" dirty="0" smtClean="0">
                <a:solidFill>
                  <a:srgbClr val="C00000"/>
                </a:solidFill>
                <a:latin typeface="Calibri" pitchFamily="34" charset="0"/>
              </a:rPr>
              <a:t>Purpose</a:t>
            </a:r>
            <a:r>
              <a:rPr lang="en-US" sz="3600" dirty="0" smtClean="0">
                <a:latin typeface="Calibri" pitchFamily="34" charset="0"/>
              </a:rPr>
              <a:t> of Political Party: to win.</a:t>
            </a:r>
            <a:endParaRPr lang="en-US" sz="3600" dirty="0">
              <a:latin typeface="Calibri" pitchFamily="34" charset="0"/>
            </a:endParaRP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12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22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32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  <p:bldP spid="4" grpId="1" uiExpand="1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heckmark_gif-250x329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rot="505644">
            <a:off x="6587827" y="-204415"/>
            <a:ext cx="2345050" cy="3086085"/>
          </a:xfrm>
          <a:prstGeom prst="rect">
            <a:avLst/>
          </a:prstGeom>
        </p:spPr>
      </p:pic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838200" y="2590800"/>
            <a:ext cx="7772400" cy="3657600"/>
          </a:xfrm>
        </p:spPr>
        <p:txBody>
          <a:bodyPr>
            <a:normAutofit fontScale="92500"/>
          </a:bodyPr>
          <a:lstStyle/>
          <a:p>
            <a:pPr algn="l">
              <a:buFont typeface="Arial" pitchFamily="34" charset="0"/>
              <a:buChar char="•"/>
            </a:pPr>
            <a:r>
              <a:rPr lang="en-US" sz="3600" dirty="0" smtClean="0">
                <a:latin typeface="Calibri" pitchFamily="34" charset="0"/>
              </a:rPr>
              <a:t>Citizenship</a:t>
            </a:r>
          </a:p>
          <a:p>
            <a:pPr lvl="2">
              <a:buFont typeface="Arial" pitchFamily="34" charset="0"/>
              <a:buChar char="•"/>
            </a:pPr>
            <a:r>
              <a:rPr lang="en-US" sz="3600" dirty="0" smtClean="0">
                <a:latin typeface="Calibri" pitchFamily="34" charset="0"/>
              </a:rPr>
              <a:t>U.S. Citizen</a:t>
            </a:r>
          </a:p>
          <a:p>
            <a:pPr algn="l">
              <a:buFont typeface="Arial" pitchFamily="34" charset="0"/>
              <a:buChar char="•"/>
            </a:pPr>
            <a:r>
              <a:rPr lang="en-US" sz="3600" dirty="0" smtClean="0">
                <a:latin typeface="Calibri" pitchFamily="34" charset="0"/>
              </a:rPr>
              <a:t>Residence</a:t>
            </a:r>
          </a:p>
          <a:p>
            <a:pPr lvl="2">
              <a:buFont typeface="Arial" pitchFamily="34" charset="0"/>
              <a:buChar char="•"/>
            </a:pPr>
            <a:r>
              <a:rPr lang="en-US" sz="3600" dirty="0" smtClean="0">
                <a:latin typeface="Calibri" pitchFamily="34" charset="0"/>
              </a:rPr>
              <a:t>Usually 30 days in your state (varies)	</a:t>
            </a:r>
          </a:p>
          <a:p>
            <a:pPr algn="l">
              <a:buFont typeface="Arial" pitchFamily="34" charset="0"/>
              <a:buChar char="•"/>
            </a:pPr>
            <a:r>
              <a:rPr lang="en-US" sz="3600" dirty="0" smtClean="0">
                <a:latin typeface="Calibri" pitchFamily="34" charset="0"/>
              </a:rPr>
              <a:t> Age</a:t>
            </a:r>
          </a:p>
          <a:p>
            <a:pPr lvl="2">
              <a:buFont typeface="Arial" pitchFamily="34" charset="0"/>
              <a:buChar char="•"/>
            </a:pPr>
            <a:r>
              <a:rPr lang="en-US" sz="3600" dirty="0" smtClean="0">
                <a:latin typeface="Calibri" pitchFamily="34" charset="0"/>
              </a:rPr>
              <a:t>18 yrs old</a:t>
            </a:r>
          </a:p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39B4C-FC24-49EC-8620-1FDF72541356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5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Voting Requirements</a:t>
            </a:r>
            <a:r>
              <a:rPr lang="en-US" sz="4800" dirty="0" smtClean="0"/>
              <a:t/>
            </a:r>
            <a:br>
              <a:rPr lang="en-US" sz="4800" dirty="0" smtClean="0"/>
            </a:br>
            <a:endParaRPr lang="en-US" sz="4800" dirty="0"/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heckmark_gif-250x329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rot="505644">
            <a:off x="6587827" y="-204415"/>
            <a:ext cx="2345050" cy="3086085"/>
          </a:xfrm>
          <a:prstGeom prst="rect">
            <a:avLst/>
          </a:prstGeom>
        </p:spPr>
      </p:pic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228600" y="2743200"/>
            <a:ext cx="8458200" cy="762000"/>
          </a:xfrm>
        </p:spPr>
        <p:txBody>
          <a:bodyPr>
            <a:noAutofit/>
          </a:bodyPr>
          <a:lstStyle/>
          <a:p>
            <a:r>
              <a:rPr lang="en-US" sz="4000" dirty="0" smtClean="0">
                <a:latin typeface="Calibri" pitchFamily="34" charset="0"/>
              </a:rPr>
              <a:t>What affects how we vote?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39B4C-FC24-49EC-8620-1FDF72541356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5400" dirty="0" smtClean="0"/>
              <a:t>Voting Behavior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3352800" y="3429000"/>
            <a:ext cx="4572000" cy="255454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3200" dirty="0" smtClean="0">
                <a:latin typeface="Calibri" pitchFamily="34" charset="0"/>
              </a:rPr>
              <a:t>Upbringing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>
                <a:latin typeface="Calibri" pitchFamily="34" charset="0"/>
              </a:rPr>
              <a:t>Personal beliefs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>
                <a:latin typeface="Calibri" pitchFamily="34" charset="0"/>
              </a:rPr>
              <a:t>Work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>
                <a:latin typeface="Calibri" pitchFamily="34" charset="0"/>
              </a:rPr>
              <a:t>School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>
                <a:latin typeface="Calibri" pitchFamily="34" charset="0"/>
              </a:rPr>
              <a:t>Friends</a:t>
            </a:r>
            <a:endParaRPr lang="en-US" sz="3200" dirty="0">
              <a:latin typeface="Calibri" pitchFamily="34" charset="0"/>
            </a:endParaRP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r>
              <a:rPr lang="en-US" sz="4400" dirty="0" smtClean="0"/>
              <a:t>Factors Affecting Voting</a:t>
            </a:r>
            <a:endParaRPr lang="en-US" sz="4400" dirty="0"/>
          </a:p>
        </p:txBody>
      </p:sp>
      <p:pic>
        <p:nvPicPr>
          <p:cNvPr id="8" name="Picture 7" descr="checkmark_gif-250x329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rot="505644">
            <a:off x="7376283" y="155180"/>
            <a:ext cx="2345050" cy="3086085"/>
          </a:xfrm>
          <a:prstGeom prst="rect">
            <a:avLst/>
          </a:prstGeom>
        </p:spPr>
      </p:pic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sz="2800" dirty="0" smtClean="0"/>
              <a:t>Sociological Factors</a:t>
            </a:r>
            <a:endParaRPr lang="en-US" sz="28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pPr algn="ctr"/>
            <a:r>
              <a:rPr lang="en-US" sz="2400" dirty="0" smtClean="0"/>
              <a:t>Psychological Factors</a:t>
            </a:r>
            <a:endParaRPr lang="en-US" sz="240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en-US" sz="3600" dirty="0" smtClean="0">
                <a:latin typeface="Calibri" pitchFamily="34" charset="0"/>
              </a:rPr>
              <a:t>Influence from people or places around us</a:t>
            </a:r>
            <a:endParaRPr lang="en-US" sz="3600" dirty="0">
              <a:latin typeface="Calibri" pitchFamily="34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latin typeface="Calibri" pitchFamily="34" charset="0"/>
              </a:rPr>
              <a:t>How our own thinking affects our votes</a:t>
            </a:r>
            <a:endParaRPr lang="en-US" sz="3600" dirty="0">
              <a:latin typeface="Calibri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39B4C-FC24-49EC-8620-1FDF72541356}" type="slidenum">
              <a:rPr lang="en-US" smtClean="0"/>
              <a:pPr/>
              <a:t>22</a:t>
            </a:fld>
            <a:endParaRPr lang="en-US" dirty="0"/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 build="p"/>
      <p:bldP spid="4" grpId="0" build="p"/>
      <p:bldP spid="5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checkmark_gif-250x329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rot="1033928">
            <a:off x="3038253" y="822669"/>
            <a:ext cx="3073593" cy="4001013"/>
          </a:xfrm>
          <a:prstGeom prst="rect">
            <a:avLst/>
          </a:prstGeom>
        </p:spPr>
      </p:pic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>
          <a:xfrm>
            <a:off x="1371600" y="0"/>
            <a:ext cx="6096000" cy="762000"/>
          </a:xfrm>
        </p:spPr>
        <p:txBody>
          <a:bodyPr/>
          <a:lstStyle/>
          <a:p>
            <a:r>
              <a:rPr lang="en-US" dirty="0" smtClean="0">
                <a:latin typeface="Gill Sans Ultra Bold" pitchFamily="34" charset="0"/>
              </a:rPr>
              <a:t>Sociological Factors</a:t>
            </a:r>
            <a:endParaRPr lang="en-US" dirty="0">
              <a:latin typeface="Gill Sans Ultra Bold" pitchFamily="34" charset="0"/>
            </a:endParaRPr>
          </a:p>
        </p:txBody>
      </p:sp>
      <p:sp>
        <p:nvSpPr>
          <p:cNvPr id="47108" name="Rectangle 4"/>
          <p:cNvSpPr>
            <a:spLocks noChangeArrowheads="1"/>
          </p:cNvSpPr>
          <p:nvPr/>
        </p:nvSpPr>
        <p:spPr bwMode="auto">
          <a:xfrm>
            <a:off x="228600" y="762000"/>
            <a:ext cx="2743200" cy="2057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400" b="1" dirty="0">
                <a:latin typeface="Calibri" pitchFamily="34" charset="0"/>
              </a:rPr>
              <a:t>Income and </a:t>
            </a:r>
            <a:endParaRPr lang="en-US" sz="2400" b="1" dirty="0" smtClean="0">
              <a:latin typeface="Calibri" pitchFamily="34" charset="0"/>
            </a:endParaRPr>
          </a:p>
          <a:p>
            <a:pPr algn="ctr"/>
            <a:r>
              <a:rPr lang="en-US" sz="2400" b="1" dirty="0" smtClean="0">
                <a:latin typeface="Calibri" pitchFamily="34" charset="0"/>
              </a:rPr>
              <a:t>Occupation</a:t>
            </a:r>
            <a:r>
              <a:rPr lang="en-US" sz="2400" b="1" dirty="0">
                <a:latin typeface="Calibri" pitchFamily="34" charset="0"/>
              </a:rPr>
              <a:t>:</a:t>
            </a:r>
          </a:p>
          <a:p>
            <a:pPr algn="ctr"/>
            <a:r>
              <a:rPr lang="en-US" sz="2400" dirty="0">
                <a:latin typeface="Calibri" pitchFamily="34" charset="0"/>
              </a:rPr>
              <a:t>Higher income=Rep</a:t>
            </a:r>
          </a:p>
          <a:p>
            <a:pPr algn="ctr"/>
            <a:r>
              <a:rPr lang="en-US" sz="2400" dirty="0">
                <a:latin typeface="Calibri" pitchFamily="34" charset="0"/>
              </a:rPr>
              <a:t>Lower income=Dem</a:t>
            </a:r>
          </a:p>
          <a:p>
            <a:pPr algn="ctr"/>
            <a:r>
              <a:rPr lang="en-US" sz="2400" dirty="0">
                <a:latin typeface="Calibri" pitchFamily="34" charset="0"/>
              </a:rPr>
              <a:t>White collar= Rep</a:t>
            </a:r>
          </a:p>
          <a:p>
            <a:pPr algn="ctr"/>
            <a:r>
              <a:rPr lang="en-US" sz="2400" dirty="0">
                <a:latin typeface="Calibri" pitchFamily="34" charset="0"/>
              </a:rPr>
              <a:t>Blue collar=Dem</a:t>
            </a:r>
          </a:p>
        </p:txBody>
      </p:sp>
      <p:sp>
        <p:nvSpPr>
          <p:cNvPr id="47109" name="Rectangle 5"/>
          <p:cNvSpPr>
            <a:spLocks noChangeArrowheads="1"/>
          </p:cNvSpPr>
          <p:nvPr/>
        </p:nvSpPr>
        <p:spPr bwMode="auto">
          <a:xfrm>
            <a:off x="6477000" y="685800"/>
            <a:ext cx="2438400" cy="1600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400" b="1" dirty="0">
                <a:latin typeface="Calibri" pitchFamily="34" charset="0"/>
              </a:rPr>
              <a:t>Education:</a:t>
            </a:r>
          </a:p>
          <a:p>
            <a:pPr algn="ctr"/>
            <a:r>
              <a:rPr lang="en-US" sz="2400" dirty="0">
                <a:latin typeface="Calibri" pitchFamily="34" charset="0"/>
              </a:rPr>
              <a:t>Higher </a:t>
            </a:r>
            <a:r>
              <a:rPr lang="en-US" sz="2400" dirty="0" smtClean="0">
                <a:latin typeface="Calibri" pitchFamily="34" charset="0"/>
              </a:rPr>
              <a:t>edu= </a:t>
            </a:r>
            <a:r>
              <a:rPr lang="en-US" sz="2400" dirty="0">
                <a:latin typeface="Calibri" pitchFamily="34" charset="0"/>
              </a:rPr>
              <a:t>Rep</a:t>
            </a:r>
          </a:p>
          <a:p>
            <a:pPr algn="ctr"/>
            <a:r>
              <a:rPr lang="en-US" sz="2400" dirty="0">
                <a:latin typeface="Calibri" pitchFamily="34" charset="0"/>
              </a:rPr>
              <a:t>Lower </a:t>
            </a:r>
            <a:r>
              <a:rPr lang="en-US" sz="2400" dirty="0" smtClean="0">
                <a:latin typeface="Calibri" pitchFamily="34" charset="0"/>
              </a:rPr>
              <a:t>edu=Dem</a:t>
            </a:r>
            <a:endParaRPr lang="en-US" sz="2400" dirty="0">
              <a:latin typeface="Calibri" pitchFamily="34" charset="0"/>
            </a:endParaRPr>
          </a:p>
        </p:txBody>
      </p:sp>
      <p:sp>
        <p:nvSpPr>
          <p:cNvPr id="47110" name="Rectangle 6"/>
          <p:cNvSpPr>
            <a:spLocks noChangeArrowheads="1"/>
          </p:cNvSpPr>
          <p:nvPr/>
        </p:nvSpPr>
        <p:spPr bwMode="auto">
          <a:xfrm>
            <a:off x="228600" y="2971800"/>
            <a:ext cx="2286000" cy="1828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400" b="1" dirty="0">
                <a:latin typeface="Calibri" pitchFamily="34" charset="0"/>
              </a:rPr>
              <a:t>Gender and Age</a:t>
            </a:r>
            <a:r>
              <a:rPr lang="en-US" sz="2400" dirty="0">
                <a:latin typeface="Calibri" pitchFamily="34" charset="0"/>
              </a:rPr>
              <a:t>:</a:t>
            </a:r>
          </a:p>
          <a:p>
            <a:pPr algn="ctr"/>
            <a:r>
              <a:rPr lang="en-US" sz="2400" dirty="0">
                <a:latin typeface="Calibri" pitchFamily="34" charset="0"/>
              </a:rPr>
              <a:t>Men-Rep   </a:t>
            </a:r>
          </a:p>
          <a:p>
            <a:pPr algn="ctr"/>
            <a:r>
              <a:rPr lang="en-US" sz="2400" dirty="0">
                <a:latin typeface="Calibri" pitchFamily="34" charset="0"/>
              </a:rPr>
              <a:t>Women-Dem</a:t>
            </a:r>
          </a:p>
          <a:p>
            <a:pPr algn="ctr"/>
            <a:r>
              <a:rPr lang="en-US" sz="2400" dirty="0">
                <a:latin typeface="Calibri" pitchFamily="34" charset="0"/>
              </a:rPr>
              <a:t>Older-Rep    </a:t>
            </a:r>
          </a:p>
          <a:p>
            <a:pPr algn="ctr"/>
            <a:r>
              <a:rPr lang="en-US" sz="2400" dirty="0">
                <a:latin typeface="Calibri" pitchFamily="34" charset="0"/>
              </a:rPr>
              <a:t>Younger-Dem</a:t>
            </a:r>
          </a:p>
        </p:txBody>
      </p:sp>
      <p:sp>
        <p:nvSpPr>
          <p:cNvPr id="47111" name="Rectangle 7"/>
          <p:cNvSpPr>
            <a:spLocks noChangeArrowheads="1"/>
          </p:cNvSpPr>
          <p:nvPr/>
        </p:nvSpPr>
        <p:spPr bwMode="auto">
          <a:xfrm>
            <a:off x="6248400" y="2667000"/>
            <a:ext cx="2590800" cy="1752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400" b="1" dirty="0">
                <a:latin typeface="Calibri" pitchFamily="34" charset="0"/>
              </a:rPr>
              <a:t>Religious/Ethnic</a:t>
            </a:r>
          </a:p>
          <a:p>
            <a:pPr algn="ctr"/>
            <a:r>
              <a:rPr lang="en-US" sz="2400" dirty="0">
                <a:latin typeface="Calibri" pitchFamily="34" charset="0"/>
              </a:rPr>
              <a:t>Catholics/Jews-Dem</a:t>
            </a:r>
          </a:p>
          <a:p>
            <a:pPr algn="ctr"/>
            <a:r>
              <a:rPr lang="en-US" sz="2400" dirty="0">
                <a:latin typeface="Calibri" pitchFamily="34" charset="0"/>
              </a:rPr>
              <a:t>Protestants-Rep</a:t>
            </a:r>
          </a:p>
          <a:p>
            <a:pPr algn="ctr"/>
            <a:r>
              <a:rPr lang="en-US" sz="2400" dirty="0">
                <a:latin typeface="Calibri" pitchFamily="34" charset="0"/>
              </a:rPr>
              <a:t>Minorities-Dem </a:t>
            </a:r>
          </a:p>
          <a:p>
            <a:pPr algn="ctr"/>
            <a:r>
              <a:rPr lang="en-US" sz="2400" dirty="0">
                <a:latin typeface="Calibri" pitchFamily="34" charset="0"/>
              </a:rPr>
              <a:t>TODAY VARIED*</a:t>
            </a:r>
          </a:p>
        </p:txBody>
      </p:sp>
      <p:sp>
        <p:nvSpPr>
          <p:cNvPr id="47112" name="Rectangle 8"/>
          <p:cNvSpPr>
            <a:spLocks noChangeArrowheads="1"/>
          </p:cNvSpPr>
          <p:nvPr/>
        </p:nvSpPr>
        <p:spPr bwMode="auto">
          <a:xfrm>
            <a:off x="1447800" y="4876800"/>
            <a:ext cx="2895600" cy="1828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400" b="1" dirty="0">
                <a:latin typeface="Calibri" pitchFamily="34" charset="0"/>
              </a:rPr>
              <a:t>Geography</a:t>
            </a:r>
          </a:p>
          <a:p>
            <a:pPr algn="ctr"/>
            <a:r>
              <a:rPr lang="en-US" sz="2400" dirty="0">
                <a:latin typeface="Calibri" pitchFamily="34" charset="0"/>
              </a:rPr>
              <a:t>NY, CA, Northeast-Dem</a:t>
            </a:r>
          </a:p>
          <a:p>
            <a:pPr algn="ctr"/>
            <a:r>
              <a:rPr lang="en-US" sz="2400" dirty="0">
                <a:latin typeface="Calibri" pitchFamily="34" charset="0"/>
              </a:rPr>
              <a:t>Midwest-Rep</a:t>
            </a:r>
          </a:p>
          <a:p>
            <a:pPr algn="ctr"/>
            <a:r>
              <a:rPr lang="en-US" sz="2400" dirty="0">
                <a:latin typeface="Calibri" pitchFamily="34" charset="0"/>
              </a:rPr>
              <a:t>Urban-Dem</a:t>
            </a:r>
          </a:p>
          <a:p>
            <a:pPr algn="ctr"/>
            <a:r>
              <a:rPr lang="en-US" sz="2400" dirty="0">
                <a:latin typeface="Calibri" pitchFamily="34" charset="0"/>
              </a:rPr>
              <a:t>Rural-Rep</a:t>
            </a:r>
          </a:p>
        </p:txBody>
      </p:sp>
      <p:sp>
        <p:nvSpPr>
          <p:cNvPr id="47113" name="Rectangle 9"/>
          <p:cNvSpPr>
            <a:spLocks noChangeArrowheads="1"/>
          </p:cNvSpPr>
          <p:nvPr/>
        </p:nvSpPr>
        <p:spPr bwMode="auto">
          <a:xfrm>
            <a:off x="5791200" y="4648200"/>
            <a:ext cx="2438400" cy="1752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400" b="1" dirty="0">
                <a:latin typeface="Calibri" pitchFamily="34" charset="0"/>
              </a:rPr>
              <a:t>Family, other</a:t>
            </a:r>
          </a:p>
          <a:p>
            <a:pPr algn="ctr"/>
            <a:r>
              <a:rPr lang="en-US" sz="2400" dirty="0">
                <a:latin typeface="Calibri" pitchFamily="34" charset="0"/>
              </a:rPr>
              <a:t>Most will vote same</a:t>
            </a:r>
          </a:p>
          <a:p>
            <a:pPr algn="ctr"/>
            <a:r>
              <a:rPr lang="en-US" sz="2400" dirty="0">
                <a:latin typeface="Calibri" pitchFamily="34" charset="0"/>
              </a:rPr>
              <a:t> as family or </a:t>
            </a:r>
          </a:p>
          <a:p>
            <a:pPr algn="ctr"/>
            <a:r>
              <a:rPr lang="en-US" sz="2400" dirty="0">
                <a:latin typeface="Calibri" pitchFamily="34" charset="0"/>
              </a:rPr>
              <a:t>fellow workers</a:t>
            </a:r>
          </a:p>
        </p:txBody>
      </p:sp>
      <p:sp>
        <p:nvSpPr>
          <p:cNvPr id="47114" name="Oval 10"/>
          <p:cNvSpPr>
            <a:spLocks noChangeArrowheads="1"/>
          </p:cNvSpPr>
          <p:nvPr/>
        </p:nvSpPr>
        <p:spPr bwMode="auto">
          <a:xfrm>
            <a:off x="3200400" y="2590800"/>
            <a:ext cx="2819400" cy="1600200"/>
          </a:xfrm>
          <a:prstGeom prst="ellipse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3600" dirty="0" smtClean="0">
                <a:solidFill>
                  <a:schemeClr val="bg1"/>
                </a:solidFill>
                <a:latin typeface="Calibri" pitchFamily="34" charset="0"/>
              </a:rPr>
              <a:t>Sociological</a:t>
            </a:r>
            <a:endParaRPr lang="en-US" sz="3600" dirty="0">
              <a:solidFill>
                <a:schemeClr val="bg1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7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7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" dur="2000"/>
                                        <p:tgtEl>
                                          <p:spTgt spid="47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47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47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47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47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47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47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06" grpId="0"/>
      <p:bldP spid="47108" grpId="0" animBg="1"/>
      <p:bldP spid="47109" grpId="0" animBg="1"/>
      <p:bldP spid="47110" grpId="0" animBg="1"/>
      <p:bldP spid="47111" grpId="0" animBg="1"/>
      <p:bldP spid="47112" grpId="0" animBg="1"/>
      <p:bldP spid="47113" grpId="0" animBg="1"/>
      <p:bldP spid="47114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heckmark_gif-250x329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rot="472802">
            <a:off x="4116305" y="590060"/>
            <a:ext cx="908935" cy="1196159"/>
          </a:xfrm>
          <a:prstGeom prst="rect">
            <a:avLst/>
          </a:prstGeom>
        </p:spPr>
      </p:pic>
      <p:sp>
        <p:nvSpPr>
          <p:cNvPr id="48132" name="Rectangle 4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1143000"/>
          </a:xfrm>
          <a:noFill/>
          <a:ln/>
        </p:spPr>
        <p:txBody>
          <a:bodyPr/>
          <a:lstStyle/>
          <a:p>
            <a:r>
              <a:rPr lang="en-US" dirty="0" smtClean="0">
                <a:latin typeface="Gill Sans Ultra Bold" pitchFamily="34" charset="0"/>
              </a:rPr>
              <a:t>Psychological Factors</a:t>
            </a:r>
            <a:br>
              <a:rPr lang="en-US" dirty="0" smtClean="0">
                <a:latin typeface="Gill Sans Ultra Bold" pitchFamily="34" charset="0"/>
              </a:rPr>
            </a:br>
            <a:endParaRPr lang="en-US" dirty="0">
              <a:latin typeface="Gill Sans Ultra Bold" pitchFamily="34" charset="0"/>
            </a:endParaRPr>
          </a:p>
        </p:txBody>
      </p:sp>
      <p:sp>
        <p:nvSpPr>
          <p:cNvPr id="48133" name="Rectangle 5"/>
          <p:cNvSpPr>
            <a:spLocks noChangeArrowheads="1"/>
          </p:cNvSpPr>
          <p:nvPr/>
        </p:nvSpPr>
        <p:spPr bwMode="auto">
          <a:xfrm>
            <a:off x="609600" y="1143000"/>
            <a:ext cx="3429000" cy="5181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48134" name="Rectangle 6"/>
          <p:cNvSpPr>
            <a:spLocks noChangeArrowheads="1"/>
          </p:cNvSpPr>
          <p:nvPr/>
        </p:nvSpPr>
        <p:spPr bwMode="auto">
          <a:xfrm>
            <a:off x="838201" y="1143000"/>
            <a:ext cx="3124200" cy="5262979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Party identification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>
                <a:latin typeface="Calibri" pitchFamily="34" charset="0"/>
              </a:rPr>
              <a:t>The most important factor affecting people’s votes.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>
                <a:latin typeface="Calibri" pitchFamily="34" charset="0"/>
              </a:rPr>
              <a:t>Without knowing party’s current platform, party members vote along party lines.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>
                <a:latin typeface="Calibri" pitchFamily="34" charset="0"/>
              </a:rPr>
              <a:t>Straight-ticket voting</a:t>
            </a:r>
            <a:endParaRPr lang="en-US" sz="2800" dirty="0">
              <a:latin typeface="Calibri" pitchFamily="34" charset="0"/>
            </a:endParaRPr>
          </a:p>
        </p:txBody>
      </p:sp>
      <p:sp>
        <p:nvSpPr>
          <p:cNvPr id="48136" name="Rectangle 8"/>
          <p:cNvSpPr>
            <a:spLocks noChangeArrowheads="1"/>
          </p:cNvSpPr>
          <p:nvPr/>
        </p:nvSpPr>
        <p:spPr bwMode="auto">
          <a:xfrm>
            <a:off x="5105400" y="1143000"/>
            <a:ext cx="3429000" cy="5181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48139" name="Text Box 11"/>
          <p:cNvSpPr txBox="1">
            <a:spLocks noChangeArrowheads="1"/>
          </p:cNvSpPr>
          <p:nvPr/>
        </p:nvSpPr>
        <p:spPr bwMode="auto">
          <a:xfrm>
            <a:off x="5105400" y="1219200"/>
            <a:ext cx="3352800" cy="5262979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Candidates &amp;</a:t>
            </a: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 Issues</a:t>
            </a:r>
          </a:p>
          <a:p>
            <a:pPr>
              <a:spcBef>
                <a:spcPct val="50000"/>
              </a:spcBef>
              <a:buFont typeface="Arial" pitchFamily="34" charset="0"/>
              <a:buChar char="•"/>
            </a:pPr>
            <a:r>
              <a:rPr lang="en-US" sz="2800" dirty="0" smtClean="0">
                <a:latin typeface="Calibri" pitchFamily="34" charset="0"/>
              </a:rPr>
              <a:t>In the televised age, voters elect candidates that project well and speak well. Image is important.</a:t>
            </a:r>
          </a:p>
          <a:p>
            <a:pPr>
              <a:spcBef>
                <a:spcPct val="50000"/>
              </a:spcBef>
              <a:buFont typeface="Arial" pitchFamily="34" charset="0"/>
              <a:buChar char="•"/>
            </a:pPr>
            <a:r>
              <a:rPr lang="en-US" sz="2800" dirty="0" smtClean="0">
                <a:latin typeface="Calibri" pitchFamily="34" charset="0"/>
              </a:rPr>
              <a:t>Some voters are so passionate about one issue, it is their only factor. EX. abortion</a:t>
            </a:r>
            <a:endParaRPr lang="en-US" sz="2800" dirty="0">
              <a:latin typeface="Calibri" pitchFamily="34" charset="0"/>
            </a:endParaRP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8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8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48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48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2" grpId="0" animBg="1"/>
      <p:bldP spid="48134" grpId="0" animBg="1"/>
      <p:bldP spid="4813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990600"/>
          </a:xfrm>
          <a:solidFill>
            <a:srgbClr val="C00000"/>
          </a:solidFill>
        </p:spPr>
        <p:txBody>
          <a:bodyPr>
            <a:noAutofit/>
          </a:bodyPr>
          <a:lstStyle/>
          <a:p>
            <a:r>
              <a:rPr lang="en-US" sz="5400" dirty="0" smtClean="0">
                <a:solidFill>
                  <a:schemeClr val="bg1"/>
                </a:solidFill>
              </a:rPr>
              <a:t>Political Spectrum</a:t>
            </a:r>
            <a:endParaRPr lang="en-US" sz="5400" dirty="0">
              <a:solidFill>
                <a:schemeClr val="bg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39B4C-FC24-49EC-8620-1FDF72541356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752600" y="1447800"/>
            <a:ext cx="5804794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The continuum </a:t>
            </a:r>
          </a:p>
          <a:p>
            <a:pPr algn="ctr"/>
            <a:r>
              <a:rPr lang="en-US" sz="54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extends from</a:t>
            </a:r>
          </a:p>
          <a:p>
            <a:pPr algn="ctr"/>
            <a:r>
              <a:rPr lang="en-US" sz="54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left to right.</a:t>
            </a:r>
            <a:endParaRPr lang="en-US" sz="54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04800" y="4419600"/>
            <a:ext cx="2279791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Liberal</a:t>
            </a:r>
            <a:endParaRPr lang="en-US" sz="4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cxnSp>
        <p:nvCxnSpPr>
          <p:cNvPr id="8" name="Straight Connector 7"/>
          <p:cNvCxnSpPr>
            <a:stCxn id="6" idx="3"/>
          </p:cNvCxnSpPr>
          <p:nvPr/>
        </p:nvCxnSpPr>
        <p:spPr>
          <a:xfrm flipV="1">
            <a:off x="2584591" y="4802188"/>
            <a:ext cx="1758809" cy="213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4343400" y="4419600"/>
            <a:ext cx="4426212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Conservative</a:t>
            </a:r>
            <a:endParaRPr lang="en-US" sz="4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10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4800" y="2971800"/>
            <a:ext cx="1352353" cy="10145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467600" y="3048000"/>
            <a:ext cx="1387872" cy="10429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fade thruBlk="1"/>
    <p:sndAc>
      <p:stSnd>
        <p:snd r:embed="rId3" name="drumroll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Political Spectrum</a:t>
            </a:r>
            <a:endParaRPr lang="en-US" sz="40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39B4C-FC24-49EC-8620-1FDF72541356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8" name="Content Placeholder 7" descr="Capture.PNG"/>
          <p:cNvPicPr>
            <a:picLocks noGrp="1" noChangeAspect="1"/>
          </p:cNvPicPr>
          <p:nvPr>
            <p:ph sz="quarter" idx="1"/>
          </p:nvPr>
        </p:nvPicPr>
        <p:blipFill>
          <a:blip r:embed="rId4" cstate="print"/>
          <a:stretch>
            <a:fillRect/>
          </a:stretch>
        </p:blipFill>
        <p:spPr>
          <a:xfrm>
            <a:off x="0" y="1371600"/>
            <a:ext cx="9144000" cy="5486400"/>
          </a:xfr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301752" y="228600"/>
            <a:ext cx="8534400" cy="990600"/>
          </a:xfrm>
          <a:prstGeom prst="rect">
            <a:avLst/>
          </a:prstGeom>
          <a:solidFill>
            <a:srgbClr val="C00000"/>
          </a:solidFill>
        </p:spPr>
        <p:txBody>
          <a:bodyPr vert="horz" anchor="b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Political Spectrum</a:t>
            </a:r>
            <a:endParaRPr kumimoji="0" lang="en-US" sz="5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 spd="slow">
    <p:fade thruBlk="1"/>
    <p:sndAc>
      <p:stSnd>
        <p:snd r:embed="rId3" name="suction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C00000"/>
          </a:solidFill>
        </p:spPr>
        <p:txBody>
          <a:bodyPr>
            <a:noAutofit/>
          </a:bodyPr>
          <a:lstStyle/>
          <a:p>
            <a:r>
              <a:rPr lang="en-US" sz="3600" dirty="0" smtClean="0">
                <a:solidFill>
                  <a:schemeClr val="bg1"/>
                </a:solidFill>
              </a:rPr>
              <a:t>Political Parties are </a:t>
            </a:r>
            <a:r>
              <a:rPr lang="en-US" sz="3600" b="1" dirty="0" smtClean="0">
                <a:solidFill>
                  <a:schemeClr val="bg1"/>
                </a:solidFill>
              </a:rPr>
              <a:t>NOT</a:t>
            </a:r>
            <a:r>
              <a:rPr lang="en-US" sz="3600" dirty="0" smtClean="0">
                <a:solidFill>
                  <a:schemeClr val="bg1"/>
                </a:solidFill>
              </a:rPr>
              <a:t> based upon: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39B4C-FC24-49EC-8620-1FDF72541356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62500" lnSpcReduction="20000"/>
          </a:bodyPr>
          <a:lstStyle/>
          <a:p>
            <a:pPr marL="502920" lvl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4000" b="1" dirty="0" smtClean="0">
                <a:solidFill>
                  <a:schemeClr val="tx1"/>
                </a:solidFill>
                <a:latin typeface="Calibri"/>
                <a:ea typeface="Calibri"/>
                <a:cs typeface="Times New Roman"/>
              </a:rPr>
              <a:t>Abortion</a:t>
            </a:r>
          </a:p>
          <a:p>
            <a:pPr marL="502920" lvl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4000" b="1" dirty="0" smtClean="0">
                <a:solidFill>
                  <a:schemeClr val="tx1"/>
                </a:solidFill>
                <a:latin typeface="Calibri"/>
                <a:ea typeface="Calibri"/>
                <a:cs typeface="Times New Roman"/>
              </a:rPr>
              <a:t>War in Iraq</a:t>
            </a:r>
          </a:p>
          <a:p>
            <a:pPr marL="502920" lvl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4000" b="1" dirty="0" smtClean="0">
                <a:solidFill>
                  <a:schemeClr val="tx1"/>
                </a:solidFill>
                <a:latin typeface="Calibri"/>
                <a:ea typeface="Calibri"/>
                <a:cs typeface="Times New Roman"/>
              </a:rPr>
              <a:t>Social Security</a:t>
            </a:r>
          </a:p>
          <a:p>
            <a:pPr marL="502920" lvl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4000" b="1" dirty="0" smtClean="0">
                <a:solidFill>
                  <a:schemeClr val="tx1"/>
                </a:solidFill>
                <a:latin typeface="Calibri"/>
                <a:ea typeface="Calibri"/>
                <a:cs typeface="Times New Roman"/>
              </a:rPr>
              <a:t>Gay Marriage</a:t>
            </a:r>
          </a:p>
          <a:p>
            <a:pPr marL="502920" lvl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4000" b="1" dirty="0" smtClean="0">
                <a:solidFill>
                  <a:schemeClr val="tx1"/>
                </a:solidFill>
                <a:latin typeface="Calibri"/>
                <a:ea typeface="Calibri"/>
                <a:cs typeface="Times New Roman"/>
              </a:rPr>
              <a:t>Welfare</a:t>
            </a:r>
          </a:p>
          <a:p>
            <a:pPr marL="502920" lvl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4000" b="1" dirty="0" smtClean="0">
                <a:solidFill>
                  <a:schemeClr val="tx1"/>
                </a:solidFill>
                <a:latin typeface="Calibri"/>
                <a:ea typeface="Calibri"/>
                <a:cs typeface="Times New Roman"/>
              </a:rPr>
              <a:t>Death Penalty</a:t>
            </a:r>
          </a:p>
          <a:p>
            <a:pPr marL="502920" lvl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4000" b="1" dirty="0" smtClean="0">
                <a:solidFill>
                  <a:schemeClr val="tx1"/>
                </a:solidFill>
                <a:latin typeface="Calibri"/>
                <a:ea typeface="Calibri"/>
                <a:cs typeface="Times New Roman"/>
              </a:rPr>
              <a:t>Gun Control</a:t>
            </a:r>
          </a:p>
          <a:p>
            <a:pPr marL="502920" lvl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4000" b="1" dirty="0" smtClean="0">
                <a:solidFill>
                  <a:schemeClr val="tx1"/>
                </a:solidFill>
                <a:latin typeface="Calibri"/>
                <a:ea typeface="Calibri"/>
                <a:cs typeface="Times New Roman"/>
              </a:rPr>
              <a:t>Education</a:t>
            </a:r>
          </a:p>
          <a:p>
            <a:pPr marL="502920" lvl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4000" b="1" dirty="0" smtClean="0">
                <a:solidFill>
                  <a:schemeClr val="tx1"/>
                </a:solidFill>
                <a:latin typeface="Calibri"/>
                <a:ea typeface="Calibri"/>
                <a:cs typeface="Times New Roman"/>
              </a:rPr>
              <a:t>Foreign Policy... </a:t>
            </a:r>
          </a:p>
          <a:p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733800" y="1676400"/>
            <a:ext cx="5181600" cy="419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en-US" sz="2000" b="1" dirty="0" smtClean="0">
                <a:latin typeface="Arial" pitchFamily="34" charset="0"/>
                <a:cs typeface="Arial" pitchFamily="34" charset="0"/>
              </a:rPr>
              <a:t>Political parties use the issues as tools to persuade voters and eventually their vote.</a:t>
            </a:r>
          </a:p>
          <a:p>
            <a:pPr>
              <a:buFont typeface="Wingdings" pitchFamily="2" charset="2"/>
              <a:buChar char="q"/>
            </a:pPr>
            <a:endParaRPr lang="en-US" sz="2000" b="1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q"/>
            </a:pPr>
            <a:r>
              <a:rPr lang="en-US" sz="2000" b="1" dirty="0" smtClean="0">
                <a:latin typeface="Arial" pitchFamily="34" charset="0"/>
                <a:cs typeface="Arial" pitchFamily="34" charset="0"/>
              </a:rPr>
              <a:t>Parties will shift positions to wherever public opinion sits.</a:t>
            </a:r>
          </a:p>
          <a:p>
            <a:endParaRPr lang="en-US" sz="2000" b="1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2000" b="1" dirty="0" smtClean="0">
                <a:latin typeface="Arial" pitchFamily="34" charset="0"/>
                <a:cs typeface="Arial" pitchFamily="34" charset="0"/>
              </a:rPr>
              <a:t>Ex: </a:t>
            </a:r>
          </a:p>
          <a:p>
            <a:r>
              <a:rPr lang="en-US" sz="2000" b="1" dirty="0" smtClean="0">
                <a:latin typeface="Arial" pitchFamily="34" charset="0"/>
                <a:cs typeface="Arial" pitchFamily="34" charset="0"/>
              </a:rPr>
              <a:t>The Republican Party will back a moderate/ liberal Republican candidate for an elected office in a predominantly Democratic area. (Senator Arlen Specter, PA. 1980-2010*)</a:t>
            </a:r>
            <a:endParaRPr lang="en-US" sz="20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fade thruBlk="1"/>
    <p:sndAc>
      <p:stSnd>
        <p:snd r:embed="rId3" name="laser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sz="3200" smtClean="0"/>
              <a:t>Democrats</a:t>
            </a:r>
            <a:r>
              <a:rPr smtClean="0"/>
              <a:t>			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3"/>
          </p:nvPr>
        </p:nvSpPr>
        <p:spPr>
          <a:xfrm>
            <a:off x="4800600" y="1371600"/>
            <a:ext cx="4041775" cy="731520"/>
          </a:xfrm>
        </p:spPr>
        <p:txBody>
          <a:bodyPr/>
          <a:lstStyle/>
          <a:p>
            <a:r>
              <a:rPr lang="en-US" sz="3200" dirty="0" smtClean="0"/>
              <a:t>Republicans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548417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Pro-choice	</a:t>
            </a: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Anti-war	</a:t>
            </a: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Social programs</a:t>
            </a:r>
          </a:p>
          <a:p>
            <a:pPr lvl="2"/>
            <a:r>
              <a:rPr lang="en-US" dirty="0" smtClean="0">
                <a:latin typeface="Arial" pitchFamily="34" charset="0"/>
                <a:cs typeface="Arial" pitchFamily="34" charset="0"/>
              </a:rPr>
              <a:t> (welfare, social security…)</a:t>
            </a: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Public Education</a:t>
            </a: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Pro-unions</a:t>
            </a: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Same Sex marriage</a:t>
            </a: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Stricter Gun Control</a:t>
            </a:r>
          </a:p>
          <a:p>
            <a:endParaRPr lang="en-US" dirty="0" smtClean="0"/>
          </a:p>
          <a:p>
            <a:pPr lvl="1">
              <a:buFont typeface="Arial" pitchFamily="34" charset="0"/>
              <a:buChar char="•"/>
            </a:pPr>
            <a:endParaRPr lang="en-US" dirty="0" smtClean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4"/>
          </p:nvPr>
        </p:nvSpPr>
        <p:spPr>
          <a:xfrm>
            <a:off x="4800600" y="2362200"/>
            <a:ext cx="4038600" cy="3822192"/>
          </a:xfrm>
        </p:spPr>
        <p:txBody>
          <a:bodyPr>
            <a:normAutofit/>
          </a:bodyPr>
          <a:lstStyle/>
          <a:p>
            <a:r>
              <a:rPr lang="en-US" sz="2500" dirty="0" smtClean="0">
                <a:latin typeface="Arial" pitchFamily="34" charset="0"/>
                <a:cs typeface="Arial" pitchFamily="34" charset="0"/>
              </a:rPr>
              <a:t>Pro-life	</a:t>
            </a:r>
          </a:p>
          <a:p>
            <a:r>
              <a:rPr lang="en-US" sz="2500" dirty="0" smtClean="0">
                <a:latin typeface="Arial" pitchFamily="34" charset="0"/>
                <a:cs typeface="Arial" pitchFamily="34" charset="0"/>
              </a:rPr>
              <a:t>Tough National Defense</a:t>
            </a:r>
          </a:p>
          <a:p>
            <a:r>
              <a:rPr lang="en-US" sz="2500" dirty="0" smtClean="0">
                <a:latin typeface="Arial" pitchFamily="34" charset="0"/>
                <a:cs typeface="Arial" pitchFamily="34" charset="0"/>
              </a:rPr>
              <a:t>Smaller gov’t</a:t>
            </a:r>
            <a:r>
              <a:rPr lang="en-US" sz="1800" dirty="0" smtClean="0">
                <a:latin typeface="Arial" pitchFamily="34" charset="0"/>
                <a:cs typeface="Arial" pitchFamily="34" charset="0"/>
              </a:rPr>
              <a:t>…(less programs, less taxes)</a:t>
            </a:r>
            <a:endParaRPr lang="en-US" sz="18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2500" dirty="0" smtClean="0">
                <a:latin typeface="Arial" pitchFamily="34" charset="0"/>
                <a:cs typeface="Arial" pitchFamily="34" charset="0"/>
              </a:rPr>
              <a:t>Vouchers</a:t>
            </a:r>
          </a:p>
          <a:p>
            <a:r>
              <a:rPr lang="en-US" sz="2500" dirty="0" smtClean="0">
                <a:latin typeface="Arial" pitchFamily="34" charset="0"/>
                <a:cs typeface="Arial" pitchFamily="34" charset="0"/>
              </a:rPr>
              <a:t>Big business</a:t>
            </a:r>
          </a:p>
          <a:p>
            <a:r>
              <a:rPr lang="en-US" sz="2500" dirty="0" err="1" smtClean="0">
                <a:latin typeface="Arial" pitchFamily="34" charset="0"/>
                <a:cs typeface="Arial" pitchFamily="34" charset="0"/>
              </a:rPr>
              <a:t>Tradt’l</a:t>
            </a:r>
            <a:r>
              <a:rPr lang="en-US" sz="25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500" dirty="0" smtClean="0">
                <a:latin typeface="Arial" pitchFamily="34" charset="0"/>
                <a:cs typeface="Arial" pitchFamily="34" charset="0"/>
              </a:rPr>
              <a:t>Family values</a:t>
            </a:r>
          </a:p>
          <a:p>
            <a:r>
              <a:rPr lang="en-US" sz="2500" dirty="0" smtClean="0">
                <a:latin typeface="Arial" pitchFamily="34" charset="0"/>
                <a:cs typeface="Arial" pitchFamily="34" charset="0"/>
              </a:rPr>
              <a:t>2</a:t>
            </a:r>
            <a:r>
              <a:rPr lang="en-US" sz="2500" baseline="30000" dirty="0" smtClean="0">
                <a:latin typeface="Arial" pitchFamily="34" charset="0"/>
                <a:cs typeface="Arial" pitchFamily="34" charset="0"/>
              </a:rPr>
              <a:t>nd</a:t>
            </a:r>
            <a:r>
              <a:rPr lang="en-US" sz="2500" dirty="0" smtClean="0">
                <a:latin typeface="Arial" pitchFamily="34" charset="0"/>
                <a:cs typeface="Arial" pitchFamily="34" charset="0"/>
              </a:rPr>
              <a:t> Amendment Rights</a:t>
            </a:r>
            <a:endParaRPr lang="en-US" sz="25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39B4C-FC24-49EC-8620-1FDF72541356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solidFill>
            <a:srgbClr val="C00000"/>
          </a:solidFill>
        </p:spPr>
        <p:txBody>
          <a:bodyPr>
            <a:noAutofit/>
          </a:bodyPr>
          <a:lstStyle/>
          <a:p>
            <a:r>
              <a:rPr lang="en-US" sz="4400" dirty="0" smtClean="0">
                <a:solidFill>
                  <a:schemeClr val="bg1"/>
                </a:solidFill>
              </a:rPr>
              <a:t>Major Party Platforms</a:t>
            </a:r>
            <a:endParaRPr lang="en-US" sz="4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C00000"/>
          </a:solidFill>
        </p:spPr>
        <p:txBody>
          <a:bodyPr>
            <a:normAutofit fontScale="90000"/>
          </a:bodyPr>
          <a:lstStyle/>
          <a:p>
            <a:r>
              <a:rPr lang="en-US" sz="4400" dirty="0" smtClean="0">
                <a:solidFill>
                  <a:schemeClr val="bg1"/>
                </a:solidFill>
              </a:rPr>
              <a:t>Diversity in Each Party</a:t>
            </a:r>
            <a:r>
              <a:rPr lang="en-US" dirty="0" smtClean="0">
                <a:solidFill>
                  <a:schemeClr val="bg1"/>
                </a:solidFill>
              </a:rPr>
              <a:t>	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39B4C-FC24-49EC-8620-1FDF72541356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3600" dirty="0" smtClean="0">
                <a:latin typeface="Calibri" pitchFamily="34" charset="0"/>
              </a:rPr>
              <a:t>Members in the two major parties in the United States are diverse and </a:t>
            </a:r>
            <a:r>
              <a:rPr lang="en-US" sz="3600" b="1" dirty="0" smtClean="0">
                <a:latin typeface="Calibri" pitchFamily="34" charset="0"/>
              </a:rPr>
              <a:t>do not necessarily share any </a:t>
            </a:r>
            <a:r>
              <a:rPr lang="en-US" sz="3600" b="1" dirty="0" smtClean="0">
                <a:solidFill>
                  <a:srgbClr val="C00000"/>
                </a:solidFill>
                <a:latin typeface="Calibri" pitchFamily="34" charset="0"/>
              </a:rPr>
              <a:t>common ideological basis.</a:t>
            </a:r>
            <a:endParaRPr lang="en-US" sz="3200" dirty="0" smtClean="0"/>
          </a:p>
          <a:p>
            <a:pPr>
              <a:buNone/>
            </a:pPr>
            <a:r>
              <a:rPr lang="en-US" sz="3200" b="1" dirty="0" smtClean="0">
                <a:latin typeface="Calibri" pitchFamily="34" charset="0"/>
              </a:rPr>
              <a:t>Translation:</a:t>
            </a:r>
          </a:p>
          <a:p>
            <a:r>
              <a:rPr lang="en-US" sz="3200" b="1" dirty="0" smtClean="0">
                <a:latin typeface="Calibri" pitchFamily="34" charset="0"/>
              </a:rPr>
              <a:t>All Democrats don’t think alike</a:t>
            </a:r>
          </a:p>
          <a:p>
            <a:r>
              <a:rPr lang="en-US" sz="3200" b="1" dirty="0" smtClean="0">
                <a:latin typeface="Calibri" pitchFamily="34" charset="0"/>
              </a:rPr>
              <a:t>All Republicans don’t think alike.</a:t>
            </a:r>
            <a:endParaRPr lang="en-US" sz="3200" dirty="0" smtClean="0">
              <a:latin typeface="Calibri" pitchFamily="34" charset="0"/>
            </a:endParaRPr>
          </a:p>
          <a:p>
            <a:pPr>
              <a:buNone/>
            </a:pP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Ex: </a:t>
            </a:r>
          </a:p>
          <a:p>
            <a:r>
              <a:rPr lang="en-US" sz="2400" b="1" dirty="0" smtClean="0">
                <a:latin typeface="Arial" pitchFamily="34" charset="0"/>
                <a:cs typeface="Arial" pitchFamily="34" charset="0"/>
              </a:rPr>
              <a:t>(R) John McCain: Illegal Immigration</a:t>
            </a:r>
          </a:p>
          <a:p>
            <a:r>
              <a:rPr lang="en-US" sz="2400" b="1" dirty="0" smtClean="0">
                <a:latin typeface="Arial" pitchFamily="34" charset="0"/>
                <a:cs typeface="Arial" pitchFamily="34" charset="0"/>
              </a:rPr>
              <a:t>(D) Bob Casey: Pro-Life</a:t>
            </a:r>
          </a:p>
          <a:p>
            <a:endParaRPr lang="en-US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24600" y="3200400"/>
            <a:ext cx="2035110" cy="305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fade thruBlk="1"/>
    <p:sndAc>
      <p:stSnd>
        <p:snd r:embed="rId2" name="voltag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C00000"/>
          </a:solidFill>
        </p:spPr>
        <p:txBody>
          <a:bodyPr>
            <a:normAutofit fontScale="90000"/>
          </a:bodyPr>
          <a:lstStyle/>
          <a:p>
            <a:r>
              <a:rPr lang="en-US" sz="4000" dirty="0" smtClean="0">
                <a:solidFill>
                  <a:schemeClr val="bg1"/>
                </a:solidFill>
              </a:rPr>
              <a:t>The Five Functions of Political Parties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39B4C-FC24-49EC-8620-1FDF72541356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pPr marL="22860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b="1" dirty="0" smtClean="0">
                <a:latin typeface="Calibri"/>
                <a:ea typeface="Calibri"/>
                <a:cs typeface="Times New Roman"/>
              </a:rPr>
              <a:t>Nominate</a:t>
            </a:r>
            <a:r>
              <a:rPr lang="en-US" dirty="0" smtClean="0">
                <a:latin typeface="Calibri"/>
                <a:ea typeface="Calibri"/>
                <a:cs typeface="Times New Roman"/>
              </a:rPr>
              <a:t>-  name or recruit candidates, then present to voters</a:t>
            </a:r>
          </a:p>
          <a:p>
            <a:pPr marL="22860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b="1" dirty="0" smtClean="0">
                <a:latin typeface="Calibri"/>
                <a:ea typeface="Calibri"/>
                <a:cs typeface="Times New Roman"/>
              </a:rPr>
              <a:t>Inform</a:t>
            </a:r>
            <a:r>
              <a:rPr lang="en-US" dirty="0" smtClean="0">
                <a:latin typeface="Calibri"/>
                <a:ea typeface="Calibri"/>
                <a:cs typeface="Times New Roman"/>
              </a:rPr>
              <a:t>- inform and stimulate the voters about a candidate; pick and choose issues</a:t>
            </a:r>
          </a:p>
          <a:p>
            <a:pPr marL="22860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b="1" dirty="0" smtClean="0">
                <a:latin typeface="Calibri"/>
                <a:ea typeface="Calibri"/>
                <a:cs typeface="Times New Roman"/>
              </a:rPr>
              <a:t>Approve</a:t>
            </a:r>
            <a:r>
              <a:rPr lang="en-US" dirty="0" smtClean="0">
                <a:latin typeface="Calibri"/>
                <a:ea typeface="Calibri"/>
                <a:cs typeface="Times New Roman"/>
              </a:rPr>
              <a:t>- keep the party bonded by approving actions of candidate</a:t>
            </a:r>
          </a:p>
          <a:p>
            <a:pPr marL="22860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b="1" dirty="0" smtClean="0">
                <a:latin typeface="Calibri"/>
                <a:ea typeface="Calibri"/>
                <a:cs typeface="Times New Roman"/>
              </a:rPr>
              <a:t>Government</a:t>
            </a:r>
            <a:r>
              <a:rPr lang="en-US" dirty="0" smtClean="0">
                <a:latin typeface="Calibri"/>
                <a:ea typeface="Calibri"/>
                <a:cs typeface="Times New Roman"/>
              </a:rPr>
              <a:t>- (how gov’t works)  many voters decide winner by party, Congress works on a partisan basis, and appointments are made according to party.</a:t>
            </a:r>
          </a:p>
          <a:p>
            <a:r>
              <a:rPr lang="en-US" b="1" dirty="0" smtClean="0">
                <a:latin typeface="Calibri"/>
                <a:ea typeface="Calibri"/>
                <a:cs typeface="Times New Roman"/>
              </a:rPr>
              <a:t>Watchdog</a:t>
            </a:r>
            <a:r>
              <a:rPr lang="en-US" dirty="0" smtClean="0">
                <a:latin typeface="Calibri"/>
                <a:ea typeface="Calibri"/>
                <a:cs typeface="Times New Roman"/>
              </a:rPr>
              <a:t>- (out of power party) parties watch the conduct of those in power, try to convince voters to oust the ones in charge</a:t>
            </a:r>
            <a:endParaRPr lang="en-US" dirty="0"/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0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9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8" dur="2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7" dur="2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  <p:bldP spid="4" grpId="1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C00000"/>
          </a:solidFill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chemeClr val="bg1"/>
                </a:solidFill>
              </a:rPr>
              <a:t>Why have two major Parties?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39B4C-FC24-49EC-8620-1FDF72541356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47500" lnSpcReduction="20000"/>
          </a:bodyPr>
          <a:lstStyle/>
          <a:p>
            <a:pPr marL="22860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4400" dirty="0" smtClean="0">
                <a:latin typeface="Calibri"/>
                <a:ea typeface="Calibri"/>
                <a:cs typeface="Times New Roman"/>
              </a:rPr>
              <a:t>History: The nation has had two strong parties since America’s beginning.</a:t>
            </a:r>
          </a:p>
          <a:p>
            <a:pPr marL="960120" lvl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4400" dirty="0" smtClean="0">
                <a:latin typeface="Calibri"/>
                <a:ea typeface="Calibri"/>
                <a:cs typeface="Times New Roman"/>
              </a:rPr>
              <a:t>Federalists vs. Anti-federalists</a:t>
            </a:r>
          </a:p>
          <a:p>
            <a:pPr marL="22860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4400" dirty="0" smtClean="0">
                <a:latin typeface="Calibri"/>
                <a:ea typeface="Calibri"/>
                <a:cs typeface="Times New Roman"/>
              </a:rPr>
              <a:t>Tradition: It’s always been that way!</a:t>
            </a:r>
          </a:p>
          <a:p>
            <a:pPr marL="22860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4400" dirty="0" smtClean="0">
                <a:latin typeface="Calibri"/>
                <a:ea typeface="Calibri"/>
                <a:cs typeface="Times New Roman"/>
              </a:rPr>
              <a:t>System: The electoral system has several features that enable only two parties to compete.</a:t>
            </a:r>
          </a:p>
          <a:p>
            <a:pPr marL="960120" lvl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4400" dirty="0" smtClean="0">
                <a:latin typeface="Calibri"/>
                <a:ea typeface="Calibri"/>
                <a:cs typeface="Times New Roman"/>
              </a:rPr>
              <a:t>Winner take all </a:t>
            </a:r>
          </a:p>
          <a:p>
            <a:pPr marL="960120" lvl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4400" dirty="0" smtClean="0">
                <a:latin typeface="Calibri"/>
                <a:ea typeface="Calibri"/>
                <a:cs typeface="Times New Roman"/>
              </a:rPr>
              <a:t>Single member district</a:t>
            </a:r>
          </a:p>
          <a:p>
            <a:pPr marL="960120" lvl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4400" dirty="0" smtClean="0">
                <a:latin typeface="Calibri"/>
                <a:ea typeface="Calibri"/>
                <a:cs typeface="Times New Roman"/>
              </a:rPr>
              <a:t>Plurality</a:t>
            </a:r>
          </a:p>
          <a:p>
            <a:pPr marL="22860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4400" dirty="0" smtClean="0">
                <a:latin typeface="Calibri"/>
                <a:ea typeface="Calibri"/>
                <a:cs typeface="Times New Roman"/>
              </a:rPr>
              <a:t>Lawmakers: Minor parties often find it difficult to flourish because election laws have been written by officials who are members of the major parties. </a:t>
            </a:r>
          </a:p>
          <a:p>
            <a:endParaRPr lang="en-US" dirty="0"/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2386</TotalTime>
  <Words>1107</Words>
  <Application>Microsoft Office PowerPoint</Application>
  <PresentationFormat>On-screen Show (4:3)</PresentationFormat>
  <Paragraphs>233</Paragraphs>
  <Slides>24</Slides>
  <Notes>5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  <vt:variant>
        <vt:lpstr>Custom Shows</vt:lpstr>
      </vt:variant>
      <vt:variant>
        <vt:i4>2</vt:i4>
      </vt:variant>
    </vt:vector>
  </HeadingPairs>
  <TitlesOfParts>
    <vt:vector size="27" baseType="lpstr">
      <vt:lpstr>Civic</vt:lpstr>
      <vt:lpstr>Political Parties  and Voting</vt:lpstr>
      <vt:lpstr>Political Party Vocabulary</vt:lpstr>
      <vt:lpstr>Political Spectrum</vt:lpstr>
      <vt:lpstr>Political Spectrum</vt:lpstr>
      <vt:lpstr>Political Parties are NOT based upon:</vt:lpstr>
      <vt:lpstr>Major Party Platforms</vt:lpstr>
      <vt:lpstr>Diversity in Each Party </vt:lpstr>
      <vt:lpstr>The Five Functions of Political Parties</vt:lpstr>
      <vt:lpstr>Why have two major Parties?</vt:lpstr>
      <vt:lpstr>Eras of Party Dominance</vt:lpstr>
      <vt:lpstr>Republican Dominance? (1968-today)</vt:lpstr>
      <vt:lpstr>Minor Parties Types</vt:lpstr>
      <vt:lpstr>Voting:  Our Power in Democracy</vt:lpstr>
      <vt:lpstr>Voting Laws</vt:lpstr>
      <vt:lpstr>Who votes in America?</vt:lpstr>
      <vt:lpstr>Growing Electorate</vt:lpstr>
      <vt:lpstr>Growing Electorate</vt:lpstr>
      <vt:lpstr>Growing Electorate</vt:lpstr>
      <vt:lpstr>Growing Electorate </vt:lpstr>
      <vt:lpstr>Voting Requirements </vt:lpstr>
      <vt:lpstr>Voting Behavior </vt:lpstr>
      <vt:lpstr>Factors Affecting Voting</vt:lpstr>
      <vt:lpstr>Sociological Factors</vt:lpstr>
      <vt:lpstr>Psychological Factors </vt:lpstr>
      <vt:lpstr>Custom Show 1</vt:lpstr>
      <vt:lpstr>Custom Show 2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Political Parties  and Voting</dc:title>
  <dc:creator>Timothy Cunningham</dc:creator>
  <cp:lastModifiedBy>tscunningham</cp:lastModifiedBy>
  <cp:revision>63</cp:revision>
  <dcterms:created xsi:type="dcterms:W3CDTF">2009-04-15T23:58:37Z</dcterms:created>
  <dcterms:modified xsi:type="dcterms:W3CDTF">2014-03-06T15:08:30Z</dcterms:modified>
</cp:coreProperties>
</file>